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Lst>
  <p:sldSz cy="5143500" cx="9144000"/>
  <p:notesSz cx="6858000" cy="9144000"/>
  <p:embeddedFontLst>
    <p:embeddedFont>
      <p:font typeface="Raleway"/>
      <p:regular r:id="rId59"/>
      <p:bold r:id="rId60"/>
      <p:italic r:id="rId61"/>
      <p:boldItalic r:id="rId62"/>
    </p:embeddedFont>
    <p:embeddedFont>
      <p:font typeface="Lato"/>
      <p:regular r:id="rId63"/>
      <p:bold r:id="rId64"/>
      <p:italic r:id="rId65"/>
      <p:boldItalic r:id="rId66"/>
    </p:embeddedFont>
    <p:embeddedFont>
      <p:font typeface="Montserrat"/>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71" roundtripDataSignature="AMtx7mhAUcPayy590f8oLITgbMBrRS19s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customschemas.google.com/relationships/presentationmetadata" Target="metadata"/><Relationship Id="rId70" Type="http://schemas.openxmlformats.org/officeDocument/2006/relationships/font" Target="fonts/Montserrat-bold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aleway-boldItalic.fntdata"/><Relationship Id="rId61" Type="http://schemas.openxmlformats.org/officeDocument/2006/relationships/font" Target="fonts/Raleway-italic.fntdata"/><Relationship Id="rId20" Type="http://schemas.openxmlformats.org/officeDocument/2006/relationships/slide" Target="slides/slide15.xml"/><Relationship Id="rId64" Type="http://schemas.openxmlformats.org/officeDocument/2006/relationships/font" Target="fonts/Lato-bold.fntdata"/><Relationship Id="rId63" Type="http://schemas.openxmlformats.org/officeDocument/2006/relationships/font" Target="fonts/Lato-regular.fntdata"/><Relationship Id="rId22" Type="http://schemas.openxmlformats.org/officeDocument/2006/relationships/slide" Target="slides/slide17.xml"/><Relationship Id="rId66" Type="http://schemas.openxmlformats.org/officeDocument/2006/relationships/font" Target="fonts/Lato-boldItalic.fntdata"/><Relationship Id="rId21" Type="http://schemas.openxmlformats.org/officeDocument/2006/relationships/slide" Target="slides/slide16.xml"/><Relationship Id="rId65" Type="http://schemas.openxmlformats.org/officeDocument/2006/relationships/font" Target="fonts/Lato-italic.fntdata"/><Relationship Id="rId24" Type="http://schemas.openxmlformats.org/officeDocument/2006/relationships/slide" Target="slides/slide19.xml"/><Relationship Id="rId68" Type="http://schemas.openxmlformats.org/officeDocument/2006/relationships/font" Target="fonts/Montserrat-bold.fntdata"/><Relationship Id="rId23" Type="http://schemas.openxmlformats.org/officeDocument/2006/relationships/slide" Target="slides/slide18.xml"/><Relationship Id="rId67" Type="http://schemas.openxmlformats.org/officeDocument/2006/relationships/font" Target="fonts/Montserrat-regular.fntdata"/><Relationship Id="rId60" Type="http://schemas.openxmlformats.org/officeDocument/2006/relationships/font" Target="fonts/Raleway-bold.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Montserrat-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Raleway-regular.fntdata"/><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gif>
</file>

<file path=ppt/media/image4.png>
</file>

<file path=ppt/media/image40.gif>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f8409bb9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gf8409bb95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398faf59f8_0_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1398faf59f8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398faf59f8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g1398faf59f8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398faf59f8_0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g1398faf59f8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398faf59f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g1398faf59f8_1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398faf59f8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g1398faf59f8_1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398faf59f8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g1398faf59f8_1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398faf59f8_1_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1398faf59f8_1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398faf59f8_1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g1398faf59f8_1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398faf59f8_1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g1398faf59f8_1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398faf59f8_1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g1398faf59f8_1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398faf59f8_1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1398faf59f8_1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398faf59f8_1_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g1398faf59f8_1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398faf59f8_1_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g1398faf59f8_1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398faf59f8_1_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g1398faf59f8_1_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398faf59f8_1_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g1398faf59f8_1_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398faf59f8_1_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g1398faf59f8_1_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398faf59f8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1398faf59f8_1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398faf59f8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g1398faf59f8_1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398faf59f8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g1398faf59f8_1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398faf59f8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g1398faf59f8_1_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52c4a99613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g152c4a99613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398faf59f8_1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g1398faf59f8_1_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398faf59f8_1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g1398faf59f8_1_1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398faf59f8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g1398faf59f8_1_1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398faf59f8_1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g1398faf59f8_1_2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398faf59f8_1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g1398faf59f8_1_2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398faf59f8_1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g1398faf59f8_1_2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398faf59f8_1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g1398faf59f8_1_2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398faf59f8_1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g1398faf59f8_1_2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398faf59f8_1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g1398faf59f8_1_2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398faf59f8_1_2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g1398faf59f8_1_2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398015500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g1398015500e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1398faf59f8_1_2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g1398faf59f8_1_2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398faf59f8_1_2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3" name="Google Shape;383;g1398faf59f8_1_2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He</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1398faf59f8_1_2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 name="Google Shape;391;g1398faf59f8_1_2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398faf59f8_1_2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8" name="Google Shape;398;g1398faf59f8_1_2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H</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398faf59f8_1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 name="Google Shape;404;g1398faf59f8_1_2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398faf59f8_1_2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g1398faf59f8_1_2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1398faf59f8_1_30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6" name="Google Shape;416;g1398faf59f8_1_3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398faf59f8_1_3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2" name="Google Shape;422;g1398faf59f8_1_3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398faf59f8_1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g1398faf59f8_1_3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398faf59f8_1_3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g1398faf59f8_1_3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398015500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g1398015500e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398faf59f8_1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6" name="Google Shape;446;g1398faf59f8_1_3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398faf59f8_1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g1398faf59f8_1_3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1398faf59f8_1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3" name="Google Shape;463;g1398faf59f8_1_3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3991e998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1" name="Google Shape;471;g13991e9986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398015500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1398015500e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398015500e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g1398015500e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398faf59f8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g1398faf59f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398faf59f8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g1398faf59f8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9"/>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29"/>
          <p:cNvGrpSpPr/>
          <p:nvPr/>
        </p:nvGrpSpPr>
        <p:grpSpPr>
          <a:xfrm>
            <a:off x="830392" y="1191256"/>
            <a:ext cx="745763" cy="45826"/>
            <a:chOff x="4580561" y="2589004"/>
            <a:chExt cx="1064464" cy="25200"/>
          </a:xfrm>
        </p:grpSpPr>
        <p:sp>
          <p:nvSpPr>
            <p:cNvPr id="12" name="Google Shape;12;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29"/>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29"/>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2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38"/>
          <p:cNvGrpSpPr/>
          <p:nvPr/>
        </p:nvGrpSpPr>
        <p:grpSpPr>
          <a:xfrm>
            <a:off x="830392" y="4169130"/>
            <a:ext cx="745763" cy="45826"/>
            <a:chOff x="4580561" y="2589004"/>
            <a:chExt cx="1064464" cy="25200"/>
          </a:xfrm>
        </p:grpSpPr>
        <p:sp>
          <p:nvSpPr>
            <p:cNvPr id="75" name="Google Shape;75;p3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38"/>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38"/>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79" name="Google Shape;79;p3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3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0"/>
          <p:cNvGrpSpPr/>
          <p:nvPr/>
        </p:nvGrpSpPr>
        <p:grpSpPr>
          <a:xfrm>
            <a:off x="830392" y="1191256"/>
            <a:ext cx="745763" cy="45826"/>
            <a:chOff x="4580561" y="2589004"/>
            <a:chExt cx="1064464" cy="25200"/>
          </a:xfrm>
        </p:grpSpPr>
        <p:sp>
          <p:nvSpPr>
            <p:cNvPr id="20" name="Google Shape;20;p3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3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3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31"/>
          <p:cNvGrpSpPr/>
          <p:nvPr/>
        </p:nvGrpSpPr>
        <p:grpSpPr>
          <a:xfrm>
            <a:off x="830392" y="1191256"/>
            <a:ext cx="745763" cy="45826"/>
            <a:chOff x="4580561" y="2589004"/>
            <a:chExt cx="1064464" cy="25200"/>
          </a:xfrm>
        </p:grpSpPr>
        <p:sp>
          <p:nvSpPr>
            <p:cNvPr id="27" name="Google Shape;27;p3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31"/>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3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3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32"/>
          <p:cNvGrpSpPr/>
          <p:nvPr/>
        </p:nvGrpSpPr>
        <p:grpSpPr>
          <a:xfrm>
            <a:off x="830392" y="1191256"/>
            <a:ext cx="745763" cy="45826"/>
            <a:chOff x="4580561" y="2589004"/>
            <a:chExt cx="1064464" cy="25200"/>
          </a:xfrm>
        </p:grpSpPr>
        <p:sp>
          <p:nvSpPr>
            <p:cNvPr id="34" name="Google Shape;34;p3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3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7" name="Google Shape;37;p32"/>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32"/>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9" name="Google Shape;39;p3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3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33"/>
          <p:cNvGrpSpPr/>
          <p:nvPr/>
        </p:nvGrpSpPr>
        <p:grpSpPr>
          <a:xfrm>
            <a:off x="830392" y="1191256"/>
            <a:ext cx="745763" cy="45826"/>
            <a:chOff x="4580561" y="2589004"/>
            <a:chExt cx="1064464" cy="25200"/>
          </a:xfrm>
        </p:grpSpPr>
        <p:sp>
          <p:nvSpPr>
            <p:cNvPr id="43" name="Google Shape;43;p3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3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3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34"/>
          <p:cNvGrpSpPr/>
          <p:nvPr/>
        </p:nvGrpSpPr>
        <p:grpSpPr>
          <a:xfrm>
            <a:off x="830392" y="1191256"/>
            <a:ext cx="745763" cy="45826"/>
            <a:chOff x="4580561" y="2589004"/>
            <a:chExt cx="1064464" cy="25200"/>
          </a:xfrm>
        </p:grpSpPr>
        <p:sp>
          <p:nvSpPr>
            <p:cNvPr id="50" name="Google Shape;50;p3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3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34"/>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3" name="Google Shape;53;p34"/>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3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35"/>
          <p:cNvGrpSpPr/>
          <p:nvPr/>
        </p:nvGrpSpPr>
        <p:grpSpPr>
          <a:xfrm>
            <a:off x="830392" y="4169130"/>
            <a:ext cx="745763" cy="45826"/>
            <a:chOff x="4580561" y="2589004"/>
            <a:chExt cx="1064464" cy="25200"/>
          </a:xfrm>
        </p:grpSpPr>
        <p:sp>
          <p:nvSpPr>
            <p:cNvPr id="57" name="Google Shape;57;p3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35"/>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3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36"/>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36"/>
          <p:cNvGrpSpPr/>
          <p:nvPr/>
        </p:nvGrpSpPr>
        <p:grpSpPr>
          <a:xfrm>
            <a:off x="830392" y="1191256"/>
            <a:ext cx="745763" cy="45826"/>
            <a:chOff x="4580561" y="2589004"/>
            <a:chExt cx="1064464" cy="25200"/>
          </a:xfrm>
        </p:grpSpPr>
        <p:sp>
          <p:nvSpPr>
            <p:cNvPr id="64" name="Google Shape;64;p3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36"/>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7" name="Google Shape;67;p36"/>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36"/>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9" name="Google Shape;69;p3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37"/>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2" name="Google Shape;72;p3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2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2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juanignaciocavalieri@gmail.com" TargetMode="External"/><Relationship Id="rId4" Type="http://schemas.openxmlformats.org/officeDocument/2006/relationships/hyperlink" Target="mailto:juanignaciocornet@gmail.com" TargetMode="External"/><Relationship Id="rId5" Type="http://schemas.openxmlformats.org/officeDocument/2006/relationships/hyperlink" Target="mailto:khodadad.pakdaman@gmail.com" TargetMode="External"/><Relationship Id="rId6"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www.youtube.com/watch?v=wfObVKKKJkE&amp;t=2s" TargetMode="External"/><Relationship Id="rId4" Type="http://schemas.openxmlformats.org/officeDocument/2006/relationships/hyperlink" Target="https://www.youtube.com/watch?v=B6X0q7YGUDQ" TargetMode="External"/><Relationship Id="rId9" Type="http://schemas.openxmlformats.org/officeDocument/2006/relationships/image" Target="../media/image12.png"/><Relationship Id="rId5" Type="http://schemas.openxmlformats.org/officeDocument/2006/relationships/hyperlink" Target="https://www.youtube.com/watch?v=qWl9idsCuLQ" TargetMode="External"/><Relationship Id="rId6" Type="http://schemas.openxmlformats.org/officeDocument/2006/relationships/image" Target="../media/image13.gif"/><Relationship Id="rId7" Type="http://schemas.openxmlformats.org/officeDocument/2006/relationships/image" Target="../media/image11.png"/><Relationship Id="rId8"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6.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1.png"/><Relationship Id="rId4" Type="http://schemas.openxmlformats.org/officeDocument/2006/relationships/image" Target="../media/image23.png"/><Relationship Id="rId5" Type="http://schemas.openxmlformats.org/officeDocument/2006/relationships/hyperlink" Target="https://arxiv.org/abs/2006.14822"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hyperlink" Target="https://arxiv.org/abs/1505.04597"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s://www.kaggle.com/phoenigs/u-net-dropout-augmentation-stratification" TargetMode="External"/><Relationship Id="rId4" Type="http://schemas.openxmlformats.org/officeDocument/2006/relationships/hyperlink" Target="https://towardsdatascience.com/unet-line-by-line-explanation-9b191c76baf5"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7.png"/><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9.gif"/><Relationship Id="rId4" Type="http://schemas.openxmlformats.org/officeDocument/2006/relationships/image" Target="../media/image4.png"/><Relationship Id="rId5" Type="http://schemas.openxmlformats.org/officeDocument/2006/relationships/hyperlink" Target="https://arxiv.org/pdf/1910.09212v1.pdf"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8.png"/><Relationship Id="rId4" Type="http://schemas.openxmlformats.org/officeDocument/2006/relationships/image" Target="../media/image43.png"/><Relationship Id="rId5" Type="http://schemas.openxmlformats.org/officeDocument/2006/relationships/hyperlink" Target="https://medium.com/jun-devpblog/dl-12-unsampling-unpooling-and-transpose-convolution-831dc53687ce"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3.png"/><Relationship Id="rId4" Type="http://schemas.openxmlformats.org/officeDocument/2006/relationships/image" Target="../media/image49.png"/><Relationship Id="rId5" Type="http://schemas.openxmlformats.org/officeDocument/2006/relationships/image" Target="../media/image5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github.com/tensorflow/models/tree/master/research/deeplab" TargetMode="External"/><Relationship Id="rId4" Type="http://schemas.openxmlformats.org/officeDocument/2006/relationships/hyperlink" Target="https://arxiv.org/pdf/1606.00915.pdf" TargetMode="External"/><Relationship Id="rId5" Type="http://schemas.openxmlformats.org/officeDocument/2006/relationships/hyperlink" Target="https://arxiv.org/pdf/1606.00915" TargetMode="External"/><Relationship Id="rId6" Type="http://schemas.openxmlformats.org/officeDocument/2006/relationships/hyperlink" Target="https://arxiv.org/pdf/1802.02611.pdf" TargetMode="External"/><Relationship Id="rId7" Type="http://schemas.openxmlformats.org/officeDocument/2006/relationships/hyperlink" Target="https://arxiv.org/pdf/1802.02611.pdf"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40.gif"/><Relationship Id="rId4" Type="http://schemas.openxmlformats.org/officeDocument/2006/relationships/image" Target="../media/image4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4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54.png"/><Relationship Id="rId4" Type="http://schemas.openxmlformats.org/officeDocument/2006/relationships/image" Target="../media/image5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5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4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4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hyperlink" Target="https://arxiv.org/pdf/1910.09212v1.pdf"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6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hyperlink" Target="https://arxiv.org/abs/1703.06870"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58.png"/><Relationship Id="rId4" Type="http://schemas.openxmlformats.org/officeDocument/2006/relationships/hyperlink" Target="https://arxiv.org/abs/1703.06870"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hyperlink" Target="https://github.com/tensorflow/models/tree/master/research/object_detection" TargetMode="External"/><Relationship Id="rId4" Type="http://schemas.openxmlformats.org/officeDocument/2006/relationships/hyperlink" Target="https://github.com/facebookresearch/detectron2"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hyperlink" Target="http://host.robots.ox.ac.uk/pascal/VOC/" TargetMode="External"/><Relationship Id="rId4" Type="http://schemas.openxmlformats.org/officeDocument/2006/relationships/hyperlink" Target="https://cs.stanford.edu/~roozbeh/pascal-context/" TargetMode="External"/><Relationship Id="rId5" Type="http://schemas.openxmlformats.org/officeDocument/2006/relationships/hyperlink" Target="https://cocodataset.org/#panoptic-2020" TargetMode="External"/><Relationship Id="rId6" Type="http://schemas.openxmlformats.org/officeDocument/2006/relationships/hyperlink" Target="https://www.cityscapes-dataset.com/dataset-overview/"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4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4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50.png"/><Relationship Id="rId4" Type="http://schemas.openxmlformats.org/officeDocument/2006/relationships/hyperlink" Target="https://arxiv.org/abs/1610.02391"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44.png"/><Relationship Id="rId4" Type="http://schemas.openxmlformats.org/officeDocument/2006/relationships/image" Target="../media/image52.png"/><Relationship Id="rId5" Type="http://schemas.openxmlformats.org/officeDocument/2006/relationships/hyperlink" Target="https://arxiv.org/abs/1610.02391"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57.png"/><Relationship Id="rId4" Type="http://schemas.openxmlformats.org/officeDocument/2006/relationships/image" Target="../media/image60.png"/><Relationship Id="rId5" Type="http://schemas.openxmlformats.org/officeDocument/2006/relationships/image" Target="../media/image6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arxiv.org/pdf/1910.09212v1.pdf" TargetMode="External"/><Relationship Id="rId4" Type="http://schemas.openxmlformats.org/officeDocument/2006/relationships/image" Target="../media/image9.png"/><Relationship Id="rId5" Type="http://schemas.openxmlformats.org/officeDocument/2006/relationships/image" Target="../media/image1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59.png"/><Relationship Id="rId4" Type="http://schemas.openxmlformats.org/officeDocument/2006/relationships/image" Target="../media/image56.png"/><Relationship Id="rId5" Type="http://schemas.openxmlformats.org/officeDocument/2006/relationships/hyperlink" Target="https://arxiv.org/abs/1610.02391"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63.png"/><Relationship Id="rId4" Type="http://schemas.openxmlformats.org/officeDocument/2006/relationships/hyperlink" Target="https://arxiv.org/abs/1610.02391"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64.png"/><Relationship Id="rId4" Type="http://schemas.openxmlformats.org/officeDocument/2006/relationships/hyperlink" Target="https://arxiv.org/abs/1610.02391"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arxiv.org/pdf/1910.09212v1.pdf" TargetMode="External"/><Relationship Id="rId4" Type="http://schemas.openxmlformats.org/officeDocument/2006/relationships/image" Target="../media/image18.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arxiv.org/pdf/1910.09212v1.pdf" TargetMode="External"/><Relationship Id="rId4" Type="http://schemas.openxmlformats.org/officeDocument/2006/relationships/image" Target="../media/image10.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arxiv.org/pdf/1808.01244.pdf" TargetMode="Externa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gf8409bb954_0_0"/>
          <p:cNvSpPr txBox="1"/>
          <p:nvPr/>
        </p:nvSpPr>
        <p:spPr>
          <a:xfrm>
            <a:off x="396150" y="1332700"/>
            <a:ext cx="85308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 sz="2200" u="none" cap="none" strike="noStrike">
                <a:solidFill>
                  <a:srgbClr val="000000"/>
                </a:solidFill>
                <a:latin typeface="Montserrat"/>
                <a:ea typeface="Montserrat"/>
                <a:cs typeface="Montserrat"/>
                <a:sym typeface="Montserrat"/>
              </a:rPr>
              <a:t>Visión por Computadora II - CEAI - FIUBA</a:t>
            </a:r>
            <a:endParaRPr b="1" i="0" sz="2200" u="none" cap="none" strike="noStrike">
              <a:solidFill>
                <a:srgbClr val="000000"/>
              </a:solidFill>
              <a:latin typeface="Montserrat"/>
              <a:ea typeface="Montserrat"/>
              <a:cs typeface="Montserrat"/>
              <a:sym typeface="Montserrat"/>
            </a:endParaRPr>
          </a:p>
        </p:txBody>
      </p:sp>
      <p:sp>
        <p:nvSpPr>
          <p:cNvPr id="87" name="Google Shape;87;gf8409bb954_0_0"/>
          <p:cNvSpPr txBox="1"/>
          <p:nvPr/>
        </p:nvSpPr>
        <p:spPr>
          <a:xfrm>
            <a:off x="396150" y="3722100"/>
            <a:ext cx="81081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 sz="1700" u="none" cap="none" strike="noStrike">
                <a:solidFill>
                  <a:srgbClr val="000000"/>
                </a:solidFill>
                <a:latin typeface="Montserrat"/>
                <a:ea typeface="Montserrat"/>
                <a:cs typeface="Montserrat"/>
                <a:sym typeface="Montserrat"/>
              </a:rPr>
              <a:t>Profesores:</a:t>
            </a:r>
            <a:endParaRPr b="0" i="0" sz="1700" u="none" cap="none" strike="noStrike">
              <a:solidFill>
                <a:srgbClr val="000000"/>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Cavalieri Juan Ignacio - </a:t>
            </a:r>
            <a:r>
              <a:rPr b="0" i="0" lang="es" sz="1700" u="sng" cap="none" strike="noStrike">
                <a:solidFill>
                  <a:schemeClr val="accent1"/>
                </a:solidFill>
                <a:latin typeface="Montserrat"/>
                <a:ea typeface="Montserrat"/>
                <a:cs typeface="Montserrat"/>
                <a:sym typeface="Montserrat"/>
                <a:hlinkClick r:id="rId3">
                  <a:extLst>
                    <a:ext uri="{A12FA001-AC4F-418D-AE19-62706E023703}">
                      <ahyp:hlinkClr val="tx"/>
                    </a:ext>
                  </a:extLst>
                </a:hlinkClick>
              </a:rPr>
              <a:t>juanignaciocavalieri@gmail.com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Cornet Juan Ignacio - </a:t>
            </a:r>
            <a:r>
              <a:rPr b="0" i="0" lang="es" sz="1700" u="sng" cap="none" strike="noStrike">
                <a:solidFill>
                  <a:schemeClr val="accent1"/>
                </a:solidFill>
                <a:latin typeface="Montserrat"/>
                <a:ea typeface="Montserrat"/>
                <a:cs typeface="Montserrat"/>
                <a:sym typeface="Montserrat"/>
                <a:hlinkClick r:id="rId4">
                  <a:extLst>
                    <a:ext uri="{A12FA001-AC4F-418D-AE19-62706E023703}">
                      <ahyp:hlinkClr val="tx"/>
                    </a:ext>
                  </a:extLst>
                </a:hlinkClick>
              </a:rPr>
              <a:t>juanignaciocornet@gmail.com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Seyed Pakdaman - </a:t>
            </a:r>
            <a:r>
              <a:rPr b="0" i="0" lang="es" sz="1700" u="sng" cap="none" strike="noStrike">
                <a:solidFill>
                  <a:schemeClr val="accent1"/>
                </a:solidFill>
                <a:latin typeface="Montserrat"/>
                <a:ea typeface="Montserrat"/>
                <a:cs typeface="Montserrat"/>
                <a:sym typeface="Montserrat"/>
                <a:hlinkClick r:id="rId5">
                  <a:extLst>
                    <a:ext uri="{A12FA001-AC4F-418D-AE19-62706E023703}">
                      <ahyp:hlinkClr val="tx"/>
                    </a:ext>
                  </a:extLst>
                </a:hlinkClick>
              </a:rPr>
              <a:t>khodadad.pakdaman@gmail.com</a:t>
            </a:r>
            <a:endParaRPr b="0" i="0" sz="1700" u="none" cap="none" strike="noStrike">
              <a:solidFill>
                <a:srgbClr val="000000"/>
              </a:solidFill>
              <a:latin typeface="Montserrat"/>
              <a:ea typeface="Montserrat"/>
              <a:cs typeface="Montserrat"/>
              <a:sym typeface="Montserrat"/>
            </a:endParaRPr>
          </a:p>
        </p:txBody>
      </p:sp>
      <p:pic>
        <p:nvPicPr>
          <p:cNvPr id="88" name="Google Shape;88;gf8409bb954_0_0"/>
          <p:cNvPicPr preferRelativeResize="0"/>
          <p:nvPr/>
        </p:nvPicPr>
        <p:blipFill rotWithShape="1">
          <a:blip r:embed="rId6">
            <a:alphaModFix/>
          </a:blip>
          <a:srcRect b="0" l="0" r="0" t="0"/>
          <a:stretch/>
        </p:blipFill>
        <p:spPr>
          <a:xfrm>
            <a:off x="3128025" y="2193875"/>
            <a:ext cx="3067050" cy="14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g1398faf59f8_0_25"/>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62" name="Google Shape;162;g1398faf59f8_0_25"/>
          <p:cNvSpPr txBox="1"/>
          <p:nvPr/>
        </p:nvSpPr>
        <p:spPr>
          <a:xfrm>
            <a:off x="625000" y="1273375"/>
            <a:ext cx="8190600" cy="1046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Corner Pooling</a:t>
            </a:r>
            <a:endParaRPr b="1"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problema de este tipo de redes es que las corners de los bounding boxes no suelen estar en lugares de la imagen donde haya contexto sobre el objeto en cuestión. Para solventar este problema, se introduce la capa de corner pooling.</a:t>
            </a:r>
            <a:endParaRPr b="0" i="0" sz="1400" u="none" cap="none" strike="noStrike">
              <a:solidFill>
                <a:srgbClr val="000000"/>
              </a:solidFill>
              <a:latin typeface="Montserrat"/>
              <a:ea typeface="Montserrat"/>
              <a:cs typeface="Montserrat"/>
              <a:sym typeface="Montserrat"/>
            </a:endParaRPr>
          </a:p>
        </p:txBody>
      </p:sp>
      <p:pic>
        <p:nvPicPr>
          <p:cNvPr id="163" name="Google Shape;163;g1398faf59f8_0_25"/>
          <p:cNvPicPr preferRelativeResize="0"/>
          <p:nvPr/>
        </p:nvPicPr>
        <p:blipFill rotWithShape="1">
          <a:blip r:embed="rId3">
            <a:alphaModFix/>
          </a:blip>
          <a:srcRect b="0" l="0" r="0" t="0"/>
          <a:stretch/>
        </p:blipFill>
        <p:spPr>
          <a:xfrm>
            <a:off x="3187075" y="2453725"/>
            <a:ext cx="5915025" cy="2514600"/>
          </a:xfrm>
          <a:prstGeom prst="rect">
            <a:avLst/>
          </a:prstGeom>
          <a:noFill/>
          <a:ln>
            <a:noFill/>
          </a:ln>
        </p:spPr>
      </p:pic>
      <p:pic>
        <p:nvPicPr>
          <p:cNvPr id="164" name="Google Shape;164;g1398faf59f8_0_25"/>
          <p:cNvPicPr preferRelativeResize="0"/>
          <p:nvPr/>
        </p:nvPicPr>
        <p:blipFill rotWithShape="1">
          <a:blip r:embed="rId4">
            <a:alphaModFix/>
          </a:blip>
          <a:srcRect b="0" l="0" r="0" t="0"/>
          <a:stretch/>
        </p:blipFill>
        <p:spPr>
          <a:xfrm>
            <a:off x="224000" y="2500113"/>
            <a:ext cx="2778100" cy="2173773"/>
          </a:xfrm>
          <a:prstGeom prst="rect">
            <a:avLst/>
          </a:prstGeom>
          <a:noFill/>
          <a:ln>
            <a:noFill/>
          </a:ln>
        </p:spPr>
      </p:pic>
      <p:sp>
        <p:nvSpPr>
          <p:cNvPr id="165" name="Google Shape;165;g1398faf59f8_0_25"/>
          <p:cNvSpPr txBox="1"/>
          <p:nvPr/>
        </p:nvSpPr>
        <p:spPr>
          <a:xfrm>
            <a:off x="5989900" y="2320075"/>
            <a:ext cx="2350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Top-Left corner:</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1398faf59f8_0_18"/>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71" name="Google Shape;171;g1398faf59f8_0_18"/>
          <p:cNvSpPr txBox="1"/>
          <p:nvPr/>
        </p:nvSpPr>
        <p:spPr>
          <a:xfrm>
            <a:off x="807325" y="1256575"/>
            <a:ext cx="81906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Arquitectura de un bloque de predicciones:</a:t>
            </a:r>
            <a:endParaRPr b="0" i="0" sz="1400" u="none" cap="none" strike="noStrike">
              <a:solidFill>
                <a:srgbClr val="000000"/>
              </a:solidFill>
              <a:latin typeface="Montserrat"/>
              <a:ea typeface="Montserrat"/>
              <a:cs typeface="Montserrat"/>
              <a:sym typeface="Montserrat"/>
            </a:endParaRPr>
          </a:p>
        </p:txBody>
      </p:sp>
      <p:pic>
        <p:nvPicPr>
          <p:cNvPr id="172" name="Google Shape;172;g1398faf59f8_0_18"/>
          <p:cNvPicPr preferRelativeResize="0"/>
          <p:nvPr/>
        </p:nvPicPr>
        <p:blipFill rotWithShape="1">
          <a:blip r:embed="rId3">
            <a:alphaModFix/>
          </a:blip>
          <a:srcRect b="0" l="0" r="0" t="0"/>
          <a:stretch/>
        </p:blipFill>
        <p:spPr>
          <a:xfrm>
            <a:off x="727650" y="1656775"/>
            <a:ext cx="7705725" cy="3000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1398faf59f8_0_40"/>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178" name="Google Shape;178;g1398faf59f8_0_40"/>
          <p:cNvPicPr preferRelativeResize="0"/>
          <p:nvPr/>
        </p:nvPicPr>
        <p:blipFill rotWithShape="1">
          <a:blip r:embed="rId3">
            <a:alphaModFix/>
          </a:blip>
          <a:srcRect b="0" l="0" r="0" t="0"/>
          <a:stretch/>
        </p:blipFill>
        <p:spPr>
          <a:xfrm>
            <a:off x="1667238" y="1399050"/>
            <a:ext cx="5809523" cy="36923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1398faf59f8_1_5"/>
          <p:cNvSpPr txBox="1"/>
          <p:nvPr>
            <p:ph type="title"/>
          </p:nvPr>
        </p:nvSpPr>
        <p:spPr>
          <a:xfrm>
            <a:off x="687400" y="582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Aplicaciones de image segmentation</a:t>
            </a:r>
            <a:endParaRPr/>
          </a:p>
        </p:txBody>
      </p:sp>
      <p:sp>
        <p:nvSpPr>
          <p:cNvPr id="184" name="Google Shape;184;g1398faf59f8_1_5"/>
          <p:cNvSpPr txBox="1"/>
          <p:nvPr>
            <p:ph idx="1" type="body"/>
          </p:nvPr>
        </p:nvSpPr>
        <p:spPr>
          <a:xfrm>
            <a:off x="727650" y="1441200"/>
            <a:ext cx="7688700" cy="22611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Fotografía computacional</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Medición de área con satélites</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Identificación de tejidos (e.g. tumores vs. tejido sano)</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Cirugía guiada por computadora</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Realidad aumentada</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Encontrar límites geográficos con satélites</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Apps de celular para pintar regiones o aplicar filtros selectivamente </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Segregación de residuos</a:t>
            </a:r>
            <a:endParaRPr sz="1400">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1398faf59f8_1_10"/>
          <p:cNvSpPr txBox="1"/>
          <p:nvPr>
            <p:ph type="title"/>
          </p:nvPr>
        </p:nvSpPr>
        <p:spPr>
          <a:xfrm>
            <a:off x="727650" y="5899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Ejemplos</a:t>
            </a:r>
            <a:endParaRPr/>
          </a:p>
        </p:txBody>
      </p:sp>
      <p:sp>
        <p:nvSpPr>
          <p:cNvPr id="190" name="Google Shape;190;g1398faf59f8_1_10"/>
          <p:cNvSpPr txBox="1"/>
          <p:nvPr>
            <p:ph idx="1" type="body"/>
          </p:nvPr>
        </p:nvSpPr>
        <p:spPr>
          <a:xfrm>
            <a:off x="-49075" y="1268250"/>
            <a:ext cx="8871600" cy="38394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Segmentación semántica de campos: </a:t>
            </a:r>
            <a:r>
              <a:rPr lang="es" sz="1200" u="sng">
                <a:solidFill>
                  <a:schemeClr val="hlink"/>
                </a:solidFill>
                <a:latin typeface="Montserrat"/>
                <a:ea typeface="Montserrat"/>
                <a:cs typeface="Montserrat"/>
                <a:sym typeface="Montserrat"/>
                <a:hlinkClick r:id="rId3"/>
              </a:rPr>
              <a:t>https://www.youtube.com/watch?v=wfObVKKKJkE&amp;t=2s</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Reemplazo del cielo en realidad aumentada: </a:t>
            </a:r>
            <a:r>
              <a:rPr lang="es" sz="1200" u="sng">
                <a:solidFill>
                  <a:schemeClr val="hlink"/>
                </a:solidFill>
                <a:latin typeface="Montserrat"/>
                <a:ea typeface="Montserrat"/>
                <a:cs typeface="Montserrat"/>
                <a:sym typeface="Montserrat"/>
                <a:hlinkClick r:id="rId4"/>
              </a:rPr>
              <a:t>https://www.youtube.com/watch?v=B6X0q7YGUDQ</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Segmentación de imágenes urbanas en tiempo real: </a:t>
            </a:r>
            <a:r>
              <a:rPr lang="es" sz="1200" u="sng">
                <a:solidFill>
                  <a:schemeClr val="hlink"/>
                </a:solidFill>
                <a:latin typeface="Montserrat"/>
                <a:ea typeface="Montserrat"/>
                <a:cs typeface="Montserrat"/>
                <a:sym typeface="Montserrat"/>
                <a:hlinkClick r:id="rId5"/>
              </a:rPr>
              <a:t>https://www.youtube.com/watch?v=qWl9idsCuLQ</a:t>
            </a:r>
            <a:endParaRPr sz="1200">
              <a:latin typeface="Montserrat"/>
              <a:ea typeface="Montserrat"/>
              <a:cs typeface="Montserrat"/>
              <a:sym typeface="Montserrat"/>
            </a:endParaRPr>
          </a:p>
          <a:p>
            <a:pPr indent="0" lvl="0" marL="0" rtl="0" algn="l">
              <a:lnSpc>
                <a:spcPct val="115000"/>
              </a:lnSpc>
              <a:spcBef>
                <a:spcPts val="1600"/>
              </a:spcBef>
              <a:spcAft>
                <a:spcPts val="0"/>
              </a:spcAft>
              <a:buSzPts val="1300"/>
              <a:buNone/>
            </a:pPr>
            <a:r>
              <a:t/>
            </a:r>
            <a:endParaRPr sz="1200">
              <a:latin typeface="Montserrat"/>
              <a:ea typeface="Montserrat"/>
              <a:cs typeface="Montserrat"/>
              <a:sym typeface="Montserrat"/>
            </a:endParaRPr>
          </a:p>
          <a:p>
            <a:pPr indent="-304800" lvl="0" marL="457200" rtl="0" algn="l">
              <a:lnSpc>
                <a:spcPct val="115000"/>
              </a:lnSpc>
              <a:spcBef>
                <a:spcPts val="1600"/>
              </a:spcBef>
              <a:spcAft>
                <a:spcPts val="0"/>
              </a:spcAft>
              <a:buSzPts val="1200"/>
              <a:buFont typeface="Montserrat"/>
              <a:buChar char="●"/>
            </a:pPr>
            <a:r>
              <a:rPr lang="es" sz="1200">
                <a:latin typeface="Montserrat"/>
                <a:ea typeface="Montserrat"/>
                <a:cs typeface="Montserrat"/>
                <a:sym typeface="Montserrat"/>
              </a:rPr>
              <a:t>Imágenes dentales: </a:t>
            </a:r>
            <a:endParaRPr sz="1200">
              <a:latin typeface="Montserrat"/>
              <a:ea typeface="Montserrat"/>
              <a:cs typeface="Montserrat"/>
              <a:sym typeface="Montserrat"/>
            </a:endParaRPr>
          </a:p>
          <a:p>
            <a:pPr indent="0" lvl="0" marL="0" rtl="0" algn="l">
              <a:lnSpc>
                <a:spcPct val="115000"/>
              </a:lnSpc>
              <a:spcBef>
                <a:spcPts val="1600"/>
              </a:spcBef>
              <a:spcAft>
                <a:spcPts val="0"/>
              </a:spcAft>
              <a:buSzPts val="1300"/>
              <a:buNone/>
            </a:pPr>
            <a:r>
              <a:t/>
            </a:r>
            <a:endParaRPr sz="1200">
              <a:latin typeface="Montserrat"/>
              <a:ea typeface="Montserrat"/>
              <a:cs typeface="Montserrat"/>
              <a:sym typeface="Montserrat"/>
            </a:endParaRPr>
          </a:p>
          <a:p>
            <a:pPr indent="0" lvl="0" marL="0" rtl="0" algn="l">
              <a:lnSpc>
                <a:spcPct val="115000"/>
              </a:lnSpc>
              <a:spcBef>
                <a:spcPts val="1600"/>
              </a:spcBef>
              <a:spcAft>
                <a:spcPts val="0"/>
              </a:spcAft>
              <a:buSzPts val="1300"/>
              <a:buNone/>
            </a:pPr>
            <a:r>
              <a:t/>
            </a:r>
            <a:endParaRPr sz="1200">
              <a:latin typeface="Montserrat"/>
              <a:ea typeface="Montserrat"/>
              <a:cs typeface="Montserrat"/>
              <a:sym typeface="Montserrat"/>
            </a:endParaRPr>
          </a:p>
          <a:p>
            <a:pPr indent="-304800" lvl="0" marL="457200" rtl="0" algn="l">
              <a:lnSpc>
                <a:spcPct val="115000"/>
              </a:lnSpc>
              <a:spcBef>
                <a:spcPts val="1600"/>
              </a:spcBef>
              <a:spcAft>
                <a:spcPts val="0"/>
              </a:spcAft>
              <a:buSzPts val="1200"/>
              <a:buFont typeface="Montserrat"/>
              <a:buChar char="●"/>
            </a:pPr>
            <a:r>
              <a:rPr lang="es" sz="1200">
                <a:latin typeface="Montserrat"/>
                <a:ea typeface="Montserrat"/>
                <a:cs typeface="Montserrat"/>
                <a:sym typeface="Montserrat"/>
              </a:rPr>
              <a:t>Agricultura</a:t>
            </a:r>
            <a:br>
              <a:rPr lang="es" sz="1200">
                <a:latin typeface="Montserrat"/>
                <a:ea typeface="Montserrat"/>
                <a:cs typeface="Montserrat"/>
                <a:sym typeface="Montserrat"/>
              </a:rPr>
            </a:br>
            <a:r>
              <a:rPr lang="es" sz="1200">
                <a:latin typeface="Montserrat"/>
                <a:ea typeface="Montserrat"/>
                <a:cs typeface="Montserrat"/>
                <a:sym typeface="Montserrat"/>
              </a:rPr>
              <a:t>de precisión:</a:t>
            </a:r>
            <a:endParaRPr sz="1200">
              <a:latin typeface="Montserrat"/>
              <a:ea typeface="Montserrat"/>
              <a:cs typeface="Montserrat"/>
              <a:sym typeface="Montserrat"/>
            </a:endParaRPr>
          </a:p>
          <a:p>
            <a:pPr indent="0" lvl="0" marL="3200400" rtl="0" algn="l">
              <a:lnSpc>
                <a:spcPct val="115000"/>
              </a:lnSpc>
              <a:spcBef>
                <a:spcPts val="1600"/>
              </a:spcBef>
              <a:spcAft>
                <a:spcPts val="1600"/>
              </a:spcAft>
              <a:buSzPts val="1300"/>
              <a:buNone/>
            </a:pPr>
            <a:r>
              <a:t/>
            </a:r>
            <a:endParaRPr sz="1200">
              <a:latin typeface="Montserrat"/>
              <a:ea typeface="Montserrat"/>
              <a:cs typeface="Montserrat"/>
              <a:sym typeface="Montserrat"/>
            </a:endParaRPr>
          </a:p>
        </p:txBody>
      </p:sp>
      <p:pic>
        <p:nvPicPr>
          <p:cNvPr id="191" name="Google Shape;191;g1398faf59f8_1_10"/>
          <p:cNvPicPr preferRelativeResize="0"/>
          <p:nvPr/>
        </p:nvPicPr>
        <p:blipFill rotWithShape="1">
          <a:blip r:embed="rId6">
            <a:alphaModFix/>
          </a:blip>
          <a:srcRect b="0" l="0" r="0" t="0"/>
          <a:stretch/>
        </p:blipFill>
        <p:spPr>
          <a:xfrm>
            <a:off x="6434675" y="3633415"/>
            <a:ext cx="2562199" cy="1439084"/>
          </a:xfrm>
          <a:prstGeom prst="rect">
            <a:avLst/>
          </a:prstGeom>
          <a:noFill/>
          <a:ln>
            <a:noFill/>
          </a:ln>
        </p:spPr>
      </p:pic>
      <p:pic>
        <p:nvPicPr>
          <p:cNvPr id="192" name="Google Shape;192;g1398faf59f8_1_10"/>
          <p:cNvPicPr preferRelativeResize="0"/>
          <p:nvPr/>
        </p:nvPicPr>
        <p:blipFill rotWithShape="1">
          <a:blip r:embed="rId7">
            <a:alphaModFix/>
          </a:blip>
          <a:srcRect b="0" l="0" r="0" t="0"/>
          <a:stretch/>
        </p:blipFill>
        <p:spPr>
          <a:xfrm>
            <a:off x="2320650" y="2364900"/>
            <a:ext cx="1948174" cy="1116625"/>
          </a:xfrm>
          <a:prstGeom prst="rect">
            <a:avLst/>
          </a:prstGeom>
          <a:noFill/>
          <a:ln>
            <a:noFill/>
          </a:ln>
        </p:spPr>
      </p:pic>
      <p:pic>
        <p:nvPicPr>
          <p:cNvPr id="193" name="Google Shape;193;g1398faf59f8_1_10"/>
          <p:cNvPicPr preferRelativeResize="0"/>
          <p:nvPr/>
        </p:nvPicPr>
        <p:blipFill rotWithShape="1">
          <a:blip r:embed="rId8">
            <a:alphaModFix/>
          </a:blip>
          <a:srcRect b="11804" l="12212" r="12909" t="17207"/>
          <a:stretch/>
        </p:blipFill>
        <p:spPr>
          <a:xfrm>
            <a:off x="6434675" y="2294238"/>
            <a:ext cx="2290800" cy="974225"/>
          </a:xfrm>
          <a:prstGeom prst="rect">
            <a:avLst/>
          </a:prstGeom>
          <a:noFill/>
          <a:ln>
            <a:noFill/>
          </a:ln>
        </p:spPr>
      </p:pic>
      <p:sp>
        <p:nvSpPr>
          <p:cNvPr id="194" name="Google Shape;194;g1398faf59f8_1_10"/>
          <p:cNvSpPr txBox="1"/>
          <p:nvPr/>
        </p:nvSpPr>
        <p:spPr>
          <a:xfrm>
            <a:off x="4339975" y="3952675"/>
            <a:ext cx="2366100" cy="5817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15000"/>
              </a:lnSpc>
              <a:spcBef>
                <a:spcPts val="0"/>
              </a:spcBef>
              <a:spcAft>
                <a:spcPts val="0"/>
              </a:spcAft>
              <a:buClr>
                <a:schemeClr val="accent1"/>
              </a:buClr>
              <a:buSzPts val="1200"/>
              <a:buFont typeface="Montserrat"/>
              <a:buChar char="●"/>
            </a:pPr>
            <a:r>
              <a:rPr b="0" i="0" lang="es" sz="1200" u="none" cap="none" strike="noStrike">
                <a:solidFill>
                  <a:schemeClr val="accent1"/>
                </a:solidFill>
                <a:latin typeface="Montserrat"/>
                <a:ea typeface="Montserrat"/>
                <a:cs typeface="Montserrat"/>
                <a:sym typeface="Montserrat"/>
              </a:rPr>
              <a:t>Segmentación de residuos: </a:t>
            </a:r>
            <a:endParaRPr b="0" i="0" sz="1200" u="none" cap="none" strike="noStrike">
              <a:solidFill>
                <a:srgbClr val="000000"/>
              </a:solidFill>
              <a:latin typeface="Montserrat"/>
              <a:ea typeface="Montserrat"/>
              <a:cs typeface="Montserrat"/>
              <a:sym typeface="Montserrat"/>
            </a:endParaRPr>
          </a:p>
        </p:txBody>
      </p:sp>
      <p:pic>
        <p:nvPicPr>
          <p:cNvPr id="195" name="Google Shape;195;g1398faf59f8_1_10"/>
          <p:cNvPicPr preferRelativeResize="0"/>
          <p:nvPr/>
        </p:nvPicPr>
        <p:blipFill rotWithShape="1">
          <a:blip r:embed="rId9">
            <a:alphaModFix/>
          </a:blip>
          <a:srcRect b="0" l="0" r="0" t="0"/>
          <a:stretch/>
        </p:blipFill>
        <p:spPr>
          <a:xfrm>
            <a:off x="1946115" y="3633425"/>
            <a:ext cx="2518390" cy="1439075"/>
          </a:xfrm>
          <a:prstGeom prst="rect">
            <a:avLst/>
          </a:prstGeom>
          <a:noFill/>
          <a:ln>
            <a:noFill/>
          </a:ln>
        </p:spPr>
      </p:pic>
      <p:sp>
        <p:nvSpPr>
          <p:cNvPr id="196" name="Google Shape;196;g1398faf59f8_1_10"/>
          <p:cNvSpPr txBox="1"/>
          <p:nvPr/>
        </p:nvSpPr>
        <p:spPr>
          <a:xfrm>
            <a:off x="4339963" y="2596688"/>
            <a:ext cx="2206800" cy="3693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00000"/>
              </a:lnSpc>
              <a:spcBef>
                <a:spcPts val="0"/>
              </a:spcBef>
              <a:spcAft>
                <a:spcPts val="0"/>
              </a:spcAft>
              <a:buClr>
                <a:srgbClr val="000000"/>
              </a:buClr>
              <a:buSzPts val="1200"/>
              <a:buFont typeface="Montserrat"/>
              <a:buChar char="●"/>
            </a:pPr>
            <a:r>
              <a:rPr b="0" i="0" lang="es" sz="1200" u="none" cap="none" strike="noStrike">
                <a:solidFill>
                  <a:schemeClr val="accent1"/>
                </a:solidFill>
                <a:latin typeface="Montserrat"/>
                <a:ea typeface="Montserrat"/>
                <a:cs typeface="Montserrat"/>
                <a:sym typeface="Montserrat"/>
              </a:rPr>
              <a:t>Imágenes médicas</a:t>
            </a:r>
            <a:r>
              <a:rPr b="0" i="0" lang="es" sz="1200" u="none" cap="none" strike="noStrike">
                <a:solidFill>
                  <a:srgbClr val="666666"/>
                </a:solidFill>
                <a:latin typeface="Montserrat"/>
                <a:ea typeface="Montserrat"/>
                <a:cs typeface="Montserrat"/>
                <a:sym typeface="Montserrat"/>
              </a:rPr>
              <a:t>:</a:t>
            </a:r>
            <a:endParaRPr b="0" i="0" sz="1200" u="none" cap="none" strike="noStrike">
              <a:solidFill>
                <a:srgbClr val="666666"/>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1398faf59f8_1_21"/>
          <p:cNvSpPr txBox="1"/>
          <p:nvPr>
            <p:ph type="title"/>
          </p:nvPr>
        </p:nvSpPr>
        <p:spPr>
          <a:xfrm>
            <a:off x="727650" y="54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Medidas de error</a:t>
            </a:r>
            <a:endParaRPr/>
          </a:p>
        </p:txBody>
      </p:sp>
      <p:sp>
        <p:nvSpPr>
          <p:cNvPr id="202" name="Google Shape;202;g1398faf59f8_1_21"/>
          <p:cNvSpPr txBox="1"/>
          <p:nvPr>
            <p:ph idx="1" type="body"/>
          </p:nvPr>
        </p:nvSpPr>
        <p:spPr>
          <a:xfrm>
            <a:off x="727650" y="1361075"/>
            <a:ext cx="7688700" cy="22611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Pixel Accuracy: porcentaje de píxeles en la imagen clasificados correctamente. </a:t>
            </a:r>
            <a:endParaRPr sz="1200">
              <a:latin typeface="Montserrat"/>
              <a:ea typeface="Montserrat"/>
              <a:cs typeface="Montserrat"/>
              <a:sym typeface="Montserrat"/>
            </a:endParaRPr>
          </a:p>
          <a:p>
            <a:pPr indent="0" lvl="0" marL="457200" rtl="0" algn="l">
              <a:lnSpc>
                <a:spcPct val="115000"/>
              </a:lnSpc>
              <a:spcBef>
                <a:spcPts val="0"/>
              </a:spcBef>
              <a:spcAft>
                <a:spcPts val="0"/>
              </a:spcAft>
              <a:buSzPts val="1300"/>
              <a:buNone/>
            </a:pPr>
            <a:r>
              <a:rPr lang="es" sz="1200">
                <a:latin typeface="Montserrat"/>
                <a:ea typeface="Montserrat"/>
                <a:cs typeface="Montserrat"/>
                <a:sym typeface="Montserrat"/>
              </a:rPr>
              <a:t>Problemas: si hay mucho fondo el resultado de la métrica puede no ser significativo (en general un problema si las clases están muy desbalanceadas)</a:t>
            </a:r>
            <a:endParaRPr sz="1200">
              <a:latin typeface="Montserrat"/>
              <a:ea typeface="Montserrat"/>
              <a:cs typeface="Montserrat"/>
              <a:sym typeface="Montserrat"/>
            </a:endParaRPr>
          </a:p>
          <a:p>
            <a:pPr indent="0" lvl="0" marL="457200" rtl="0" algn="l">
              <a:lnSpc>
                <a:spcPct val="115000"/>
              </a:lnSpc>
              <a:spcBef>
                <a:spcPts val="0"/>
              </a:spcBef>
              <a:spcAft>
                <a:spcPts val="0"/>
              </a:spcAft>
              <a:buSzPts val="1300"/>
              <a:buNone/>
            </a:pPr>
            <a:r>
              <a:t/>
            </a:r>
            <a:endParaRPr/>
          </a:p>
          <a:p>
            <a:pPr indent="0" lvl="0" marL="457200" rtl="0" algn="l">
              <a:lnSpc>
                <a:spcPct val="115000"/>
              </a:lnSpc>
              <a:spcBef>
                <a:spcPts val="0"/>
              </a:spcBef>
              <a:spcAft>
                <a:spcPts val="0"/>
              </a:spcAft>
              <a:buSzPts val="1300"/>
              <a:buNone/>
            </a:pPr>
            <a:r>
              <a:t/>
            </a:r>
            <a:endParaRPr/>
          </a:p>
          <a:p>
            <a:pPr indent="0" lvl="0" marL="457200" rtl="0" algn="l">
              <a:lnSpc>
                <a:spcPct val="115000"/>
              </a:lnSpc>
              <a:spcBef>
                <a:spcPts val="0"/>
              </a:spcBef>
              <a:spcAft>
                <a:spcPts val="0"/>
              </a:spcAft>
              <a:buSzPts val="1300"/>
              <a:buNone/>
            </a:pPr>
            <a:r>
              <a:t/>
            </a:r>
            <a:endParaRPr/>
          </a:p>
          <a:p>
            <a:pPr indent="0" lvl="0" marL="457200" rtl="0" algn="l">
              <a:lnSpc>
                <a:spcPct val="115000"/>
              </a:lnSpc>
              <a:spcBef>
                <a:spcPts val="0"/>
              </a:spcBef>
              <a:spcAft>
                <a:spcPts val="0"/>
              </a:spcAft>
              <a:buSzPts val="1300"/>
              <a:buNone/>
            </a:pPr>
            <a:r>
              <a:t/>
            </a:r>
            <a:endParaRPr/>
          </a:p>
          <a:p>
            <a:pPr indent="0" lvl="0" marL="457200" rtl="0" algn="l">
              <a:lnSpc>
                <a:spcPct val="115000"/>
              </a:lnSpc>
              <a:spcBef>
                <a:spcPts val="0"/>
              </a:spcBef>
              <a:spcAft>
                <a:spcPts val="0"/>
              </a:spcAft>
              <a:buSzPts val="1300"/>
              <a:buNone/>
            </a:pPr>
            <a:r>
              <a:t/>
            </a:r>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Mean Pixel Accuracy: para salvar el problema anterior, una alternativa muy utilizada es calcular el Pixel Accuracy por clase, y luego promediarlos.</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0"/>
              </a:spcBef>
              <a:spcAft>
                <a:spcPts val="0"/>
              </a:spcAft>
              <a:buSzPts val="1300"/>
              <a:buNone/>
            </a:pPr>
            <a:r>
              <a:t/>
            </a:r>
            <a:endParaRPr/>
          </a:p>
          <a:p>
            <a:pPr indent="0" lvl="0" marL="457200" rtl="0" algn="l">
              <a:lnSpc>
                <a:spcPct val="115000"/>
              </a:lnSpc>
              <a:spcBef>
                <a:spcPts val="0"/>
              </a:spcBef>
              <a:spcAft>
                <a:spcPts val="0"/>
              </a:spcAft>
              <a:buSzPts val="1300"/>
              <a:buNone/>
            </a:pPr>
            <a:r>
              <a:t/>
            </a:r>
            <a:endParaRPr/>
          </a:p>
          <a:p>
            <a:pPr indent="0" lvl="0" marL="914400" rtl="0" algn="l">
              <a:lnSpc>
                <a:spcPct val="115000"/>
              </a:lnSpc>
              <a:spcBef>
                <a:spcPts val="1600"/>
              </a:spcBef>
              <a:spcAft>
                <a:spcPts val="1600"/>
              </a:spcAft>
              <a:buSzPts val="1300"/>
              <a:buNone/>
            </a:pPr>
            <a:r>
              <a:t/>
            </a:r>
            <a:endParaRPr/>
          </a:p>
        </p:txBody>
      </p:sp>
      <p:pic>
        <p:nvPicPr>
          <p:cNvPr id="203" name="Google Shape;203;g1398faf59f8_1_21"/>
          <p:cNvPicPr preferRelativeResize="0"/>
          <p:nvPr/>
        </p:nvPicPr>
        <p:blipFill rotWithShape="1">
          <a:blip r:embed="rId3">
            <a:alphaModFix/>
          </a:blip>
          <a:srcRect b="0" l="0" r="0" t="0"/>
          <a:stretch/>
        </p:blipFill>
        <p:spPr>
          <a:xfrm>
            <a:off x="2844525" y="2095250"/>
            <a:ext cx="2917275" cy="1096300"/>
          </a:xfrm>
          <a:prstGeom prst="rect">
            <a:avLst/>
          </a:prstGeom>
          <a:noFill/>
          <a:ln>
            <a:noFill/>
          </a:ln>
        </p:spPr>
      </p:pic>
      <p:pic>
        <p:nvPicPr>
          <p:cNvPr id="204" name="Google Shape;204;g1398faf59f8_1_21"/>
          <p:cNvPicPr preferRelativeResize="0"/>
          <p:nvPr/>
        </p:nvPicPr>
        <p:blipFill rotWithShape="1">
          <a:blip r:embed="rId4">
            <a:alphaModFix/>
          </a:blip>
          <a:srcRect b="0" l="0" r="0" t="0"/>
          <a:stretch/>
        </p:blipFill>
        <p:spPr>
          <a:xfrm>
            <a:off x="2533175" y="3765775"/>
            <a:ext cx="3695700" cy="1057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1398faf59f8_1_28"/>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Medidas de error</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210" name="Google Shape;210;g1398faf59f8_1_28"/>
          <p:cNvPicPr preferRelativeResize="0"/>
          <p:nvPr/>
        </p:nvPicPr>
        <p:blipFill rotWithShape="1">
          <a:blip r:embed="rId3">
            <a:alphaModFix/>
          </a:blip>
          <a:srcRect b="0" l="0" r="0" t="0"/>
          <a:stretch/>
        </p:blipFill>
        <p:spPr>
          <a:xfrm>
            <a:off x="3328988" y="3637850"/>
            <a:ext cx="2486025" cy="952500"/>
          </a:xfrm>
          <a:prstGeom prst="rect">
            <a:avLst/>
          </a:prstGeom>
          <a:noFill/>
          <a:ln>
            <a:noFill/>
          </a:ln>
        </p:spPr>
      </p:pic>
      <p:pic>
        <p:nvPicPr>
          <p:cNvPr id="211" name="Google Shape;211;g1398faf59f8_1_28"/>
          <p:cNvPicPr preferRelativeResize="0"/>
          <p:nvPr/>
        </p:nvPicPr>
        <p:blipFill rotWithShape="1">
          <a:blip r:embed="rId4">
            <a:alphaModFix/>
          </a:blip>
          <a:srcRect b="0" l="0" r="0" t="0"/>
          <a:stretch/>
        </p:blipFill>
        <p:spPr>
          <a:xfrm>
            <a:off x="2697813" y="1976600"/>
            <a:ext cx="3552825" cy="895350"/>
          </a:xfrm>
          <a:prstGeom prst="rect">
            <a:avLst/>
          </a:prstGeom>
          <a:noFill/>
          <a:ln>
            <a:noFill/>
          </a:ln>
        </p:spPr>
      </p:pic>
      <p:sp>
        <p:nvSpPr>
          <p:cNvPr id="212" name="Google Shape;212;g1398faf59f8_1_28"/>
          <p:cNvSpPr txBox="1"/>
          <p:nvPr/>
        </p:nvSpPr>
        <p:spPr>
          <a:xfrm>
            <a:off x="490525" y="1499600"/>
            <a:ext cx="7967400" cy="19626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15000"/>
              </a:lnSpc>
              <a:spcBef>
                <a:spcPts val="0"/>
              </a:spcBef>
              <a:spcAft>
                <a:spcPts val="0"/>
              </a:spcAft>
              <a:buClr>
                <a:schemeClr val="accent1"/>
              </a:buClr>
              <a:buSzPts val="1200"/>
              <a:buFont typeface="Montserrat"/>
              <a:buChar char="●"/>
            </a:pPr>
            <a:r>
              <a:rPr b="0" i="0" lang="es" sz="1200" u="none" cap="none" strike="noStrike">
                <a:solidFill>
                  <a:schemeClr val="accent1"/>
                </a:solidFill>
                <a:latin typeface="Montserrat"/>
                <a:ea typeface="Montserrat"/>
                <a:cs typeface="Montserrat"/>
                <a:sym typeface="Montserrat"/>
              </a:rPr>
              <a:t>IoU promedio: se toma la IoU para cada clase en la imagen y se saca el promedio</a:t>
            </a:r>
            <a:endParaRPr b="0" i="0" sz="1200" u="none" cap="none" strike="noStrike">
              <a:solidFill>
                <a:schemeClr val="accent1"/>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300"/>
              <a:buFont typeface="Arial"/>
              <a:buNone/>
            </a:pPr>
            <a:r>
              <a:t/>
            </a:r>
            <a:endParaRPr b="0" i="0" sz="1300" u="none" cap="none" strike="noStrike">
              <a:solidFill>
                <a:schemeClr val="accent1"/>
              </a:solidFill>
              <a:latin typeface="Lato"/>
              <a:ea typeface="Lato"/>
              <a:cs typeface="Lato"/>
              <a:sym typeface="Lato"/>
            </a:endParaRPr>
          </a:p>
          <a:p>
            <a:pPr indent="0" lvl="0" marL="457200" marR="0" rtl="0" algn="l">
              <a:lnSpc>
                <a:spcPct val="115000"/>
              </a:lnSpc>
              <a:spcBef>
                <a:spcPts val="0"/>
              </a:spcBef>
              <a:spcAft>
                <a:spcPts val="0"/>
              </a:spcAft>
              <a:buClr>
                <a:srgbClr val="000000"/>
              </a:buClr>
              <a:buSzPts val="1300"/>
              <a:buFont typeface="Arial"/>
              <a:buNone/>
            </a:pPr>
            <a:r>
              <a:t/>
            </a:r>
            <a:endParaRPr b="0" i="0" sz="1300" u="none" cap="none" strike="noStrike">
              <a:solidFill>
                <a:schemeClr val="accent1"/>
              </a:solidFill>
              <a:latin typeface="Lato"/>
              <a:ea typeface="Lato"/>
              <a:cs typeface="Lato"/>
              <a:sym typeface="Lato"/>
            </a:endParaRPr>
          </a:p>
          <a:p>
            <a:pPr indent="0" lvl="0" marL="457200" marR="0" rtl="0" algn="l">
              <a:lnSpc>
                <a:spcPct val="115000"/>
              </a:lnSpc>
              <a:spcBef>
                <a:spcPts val="0"/>
              </a:spcBef>
              <a:spcAft>
                <a:spcPts val="0"/>
              </a:spcAft>
              <a:buClr>
                <a:srgbClr val="000000"/>
              </a:buClr>
              <a:buSzPts val="1300"/>
              <a:buFont typeface="Arial"/>
              <a:buNone/>
            </a:pPr>
            <a:r>
              <a:t/>
            </a:r>
            <a:endParaRPr b="0" i="0" sz="1300" u="none" cap="none" strike="noStrike">
              <a:solidFill>
                <a:schemeClr val="accent1"/>
              </a:solidFill>
              <a:latin typeface="Lato"/>
              <a:ea typeface="Lato"/>
              <a:cs typeface="Lato"/>
              <a:sym typeface="Lato"/>
            </a:endParaRPr>
          </a:p>
          <a:p>
            <a:pPr indent="0" lvl="0" marL="457200" marR="0" rtl="0" algn="l">
              <a:lnSpc>
                <a:spcPct val="115000"/>
              </a:lnSpc>
              <a:spcBef>
                <a:spcPts val="0"/>
              </a:spcBef>
              <a:spcAft>
                <a:spcPts val="0"/>
              </a:spcAft>
              <a:buClr>
                <a:srgbClr val="000000"/>
              </a:buClr>
              <a:buSzPts val="1300"/>
              <a:buFont typeface="Arial"/>
              <a:buNone/>
            </a:pPr>
            <a:r>
              <a:t/>
            </a:r>
            <a:endParaRPr b="0" i="0" sz="1300" u="none" cap="none" strike="noStrike">
              <a:solidFill>
                <a:schemeClr val="accent1"/>
              </a:solidFill>
              <a:latin typeface="Lato"/>
              <a:ea typeface="Lato"/>
              <a:cs typeface="Lato"/>
              <a:sym typeface="Lato"/>
            </a:endParaRPr>
          </a:p>
          <a:p>
            <a:pPr indent="0" lvl="0" marL="457200" marR="0" rtl="0" algn="l">
              <a:lnSpc>
                <a:spcPct val="115000"/>
              </a:lnSpc>
              <a:spcBef>
                <a:spcPts val="0"/>
              </a:spcBef>
              <a:spcAft>
                <a:spcPts val="0"/>
              </a:spcAft>
              <a:buClr>
                <a:srgbClr val="000000"/>
              </a:buClr>
              <a:buSzPts val="1300"/>
              <a:buFont typeface="Arial"/>
              <a:buNone/>
            </a:pPr>
            <a:r>
              <a:t/>
            </a:r>
            <a:endParaRPr b="0" i="0" sz="1300" u="none" cap="none" strike="noStrike">
              <a:solidFill>
                <a:schemeClr val="accent1"/>
              </a:solidFill>
              <a:latin typeface="Lato"/>
              <a:ea typeface="Lato"/>
              <a:cs typeface="Lato"/>
              <a:sym typeface="Lato"/>
            </a:endParaRPr>
          </a:p>
          <a:p>
            <a:pPr indent="0" lvl="0" marL="0" marR="0" rtl="0" algn="l">
              <a:lnSpc>
                <a:spcPct val="115000"/>
              </a:lnSpc>
              <a:spcBef>
                <a:spcPts val="0"/>
              </a:spcBef>
              <a:spcAft>
                <a:spcPts val="0"/>
              </a:spcAft>
              <a:buClr>
                <a:srgbClr val="000000"/>
              </a:buClr>
              <a:buSzPts val="1300"/>
              <a:buFont typeface="Arial"/>
              <a:buNone/>
            </a:pPr>
            <a:r>
              <a:t/>
            </a:r>
            <a:endParaRPr b="0" i="0" sz="1300" u="none" cap="none" strike="noStrike">
              <a:solidFill>
                <a:schemeClr val="accent1"/>
              </a:solidFill>
              <a:latin typeface="Lato"/>
              <a:ea typeface="Lato"/>
              <a:cs typeface="Lato"/>
              <a:sym typeface="Lato"/>
            </a:endParaRPr>
          </a:p>
          <a:p>
            <a:pPr indent="-304800" lvl="0" marL="457200" marR="0" rtl="0" algn="l">
              <a:lnSpc>
                <a:spcPct val="115000"/>
              </a:lnSpc>
              <a:spcBef>
                <a:spcPts val="0"/>
              </a:spcBef>
              <a:spcAft>
                <a:spcPts val="0"/>
              </a:spcAft>
              <a:buClr>
                <a:schemeClr val="accent1"/>
              </a:buClr>
              <a:buSzPts val="1200"/>
              <a:buFont typeface="Montserrat"/>
              <a:buChar char="●"/>
            </a:pPr>
            <a:r>
              <a:rPr b="0" i="0" lang="es" sz="1200" u="none" cap="none" strike="noStrike">
                <a:solidFill>
                  <a:schemeClr val="accent1"/>
                </a:solidFill>
                <a:latin typeface="Montserrat"/>
                <a:ea typeface="Montserrat"/>
                <a:cs typeface="Montserrat"/>
                <a:sym typeface="Montserrat"/>
              </a:rPr>
              <a:t>Coeficiente Dice o F1 score: 2 veces el área de la intersección dividida la suma de las áreas</a:t>
            </a:r>
            <a:endParaRPr b="0" i="0" sz="1200" u="none" cap="none" strike="noStrike">
              <a:solidFill>
                <a:srgbClr val="000000"/>
              </a:solidFill>
              <a:latin typeface="Montserrat"/>
              <a:ea typeface="Montserrat"/>
              <a:cs typeface="Montserrat"/>
              <a:sym typeface="Montserrat"/>
            </a:endParaRPr>
          </a:p>
        </p:txBody>
      </p:sp>
      <p:sp>
        <p:nvSpPr>
          <p:cNvPr id="213" name="Google Shape;213;g1398faf59f8_1_28"/>
          <p:cNvSpPr txBox="1"/>
          <p:nvPr>
            <p:ph idx="1" type="body"/>
          </p:nvPr>
        </p:nvSpPr>
        <p:spPr>
          <a:xfrm>
            <a:off x="666625" y="4388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s" sz="1200">
                <a:latin typeface="Montserrat"/>
                <a:ea typeface="Montserrat"/>
                <a:cs typeface="Montserrat"/>
                <a:sym typeface="Montserrat"/>
              </a:rPr>
              <a:t>Otras medidas de error:</a:t>
            </a:r>
            <a:endParaRPr b="1"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000">
                <a:latin typeface="Montserrat"/>
                <a:ea typeface="Montserrat"/>
                <a:cs typeface="Montserrat"/>
                <a:sym typeface="Montserrat"/>
              </a:rPr>
              <a:t>Shruti Jadon, A survey of loss functions for semantic segmentation </a:t>
            </a:r>
            <a:r>
              <a:rPr lang="es" sz="1000" u="sng">
                <a:solidFill>
                  <a:schemeClr val="hlink"/>
                </a:solidFill>
                <a:latin typeface="Montserrat"/>
                <a:ea typeface="Montserrat"/>
                <a:cs typeface="Montserrat"/>
                <a:sym typeface="Montserrat"/>
                <a:hlinkClick r:id="rId5"/>
              </a:rPr>
              <a:t>Link</a:t>
            </a:r>
            <a:endParaRPr sz="100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1398faf59f8_1_40"/>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Segmentación Pixel a Pixel</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219" name="Google Shape;219;g1398faf59f8_1_40"/>
          <p:cNvPicPr preferRelativeResize="0"/>
          <p:nvPr/>
        </p:nvPicPr>
        <p:blipFill rotWithShape="1">
          <a:blip r:embed="rId3">
            <a:alphaModFix/>
          </a:blip>
          <a:srcRect b="0" l="0" r="0" t="0"/>
          <a:stretch/>
        </p:blipFill>
        <p:spPr>
          <a:xfrm>
            <a:off x="423950" y="2047526"/>
            <a:ext cx="8296099" cy="2190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g1398faf59f8_1_45"/>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Segmentación Pixel a Pixel</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225" name="Google Shape;225;g1398faf59f8_1_45"/>
          <p:cNvPicPr preferRelativeResize="0"/>
          <p:nvPr/>
        </p:nvPicPr>
        <p:blipFill rotWithShape="1">
          <a:blip r:embed="rId3">
            <a:alphaModFix/>
          </a:blip>
          <a:srcRect b="0" l="0" r="0" t="0"/>
          <a:stretch/>
        </p:blipFill>
        <p:spPr>
          <a:xfrm>
            <a:off x="2253200" y="1694688"/>
            <a:ext cx="4581525" cy="3057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g1398faf59f8_1_50"/>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Segmentación semántica</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231" name="Google Shape;231;g1398faf59f8_1_50"/>
          <p:cNvPicPr preferRelativeResize="0"/>
          <p:nvPr/>
        </p:nvPicPr>
        <p:blipFill rotWithShape="1">
          <a:blip r:embed="rId3">
            <a:alphaModFix/>
          </a:blip>
          <a:srcRect b="0" l="0" r="0" t="0"/>
          <a:stretch/>
        </p:blipFill>
        <p:spPr>
          <a:xfrm>
            <a:off x="1252538" y="1754600"/>
            <a:ext cx="6638925" cy="2809875"/>
          </a:xfrm>
          <a:prstGeom prst="rect">
            <a:avLst/>
          </a:prstGeom>
          <a:noFill/>
          <a:ln>
            <a:noFill/>
          </a:ln>
        </p:spPr>
      </p:pic>
      <p:sp>
        <p:nvSpPr>
          <p:cNvPr id="232" name="Google Shape;232;g1398faf59f8_1_50"/>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Fei-Fei Li, Ranjay Krishna, Danfei Xu. Lecture 12: Detection and Segmentation</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Cuarta clase:</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94" name="Google Shape;94;p2"/>
          <p:cNvSpPr txBox="1"/>
          <p:nvPr>
            <p:ph idx="1" type="body"/>
          </p:nvPr>
        </p:nvSpPr>
        <p:spPr>
          <a:xfrm>
            <a:off x="666625" y="1304050"/>
            <a:ext cx="7688700" cy="3619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Detección de objetos: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Bounding boxes intermitentes.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CornerNet</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Segmentación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Aplicaciones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Medidas de error</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Acercamiento al problema de segmentación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Arquitecturas clásicas</a:t>
            </a:r>
            <a:endParaRPr sz="1400">
              <a:latin typeface="Montserrat"/>
              <a:ea typeface="Montserrat"/>
              <a:cs typeface="Montserrat"/>
              <a:sym typeface="Montserrat"/>
            </a:endParaRPr>
          </a:p>
          <a:p>
            <a:pPr indent="-317500" lvl="2" marL="13716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U-Net</a:t>
            </a:r>
            <a:endParaRPr sz="1400">
              <a:latin typeface="Montserrat"/>
              <a:ea typeface="Montserrat"/>
              <a:cs typeface="Montserrat"/>
              <a:sym typeface="Montserrat"/>
            </a:endParaRPr>
          </a:p>
          <a:p>
            <a:pPr indent="-317500" lvl="2" marL="13716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DeepLab</a:t>
            </a:r>
            <a:endParaRPr sz="1400">
              <a:latin typeface="Montserrat"/>
              <a:ea typeface="Montserrat"/>
              <a:cs typeface="Montserrat"/>
              <a:sym typeface="Montserrat"/>
            </a:endParaRPr>
          </a:p>
          <a:p>
            <a:pPr indent="-317500" lvl="2" marL="13716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Mask R-CNN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Dataset clásicos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Explicando las redes convolucionales</a:t>
            </a:r>
            <a:endParaRPr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4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g1398faf59f8_1_56"/>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Segmentación semántica</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238" name="Google Shape;238;g1398faf59f8_1_56"/>
          <p:cNvPicPr preferRelativeResize="0"/>
          <p:nvPr/>
        </p:nvPicPr>
        <p:blipFill rotWithShape="1">
          <a:blip r:embed="rId3">
            <a:alphaModFix/>
          </a:blip>
          <a:srcRect b="0" l="0" r="0" t="0"/>
          <a:stretch/>
        </p:blipFill>
        <p:spPr>
          <a:xfrm>
            <a:off x="535113" y="1693375"/>
            <a:ext cx="7991475" cy="2609850"/>
          </a:xfrm>
          <a:prstGeom prst="rect">
            <a:avLst/>
          </a:prstGeom>
          <a:noFill/>
          <a:ln>
            <a:noFill/>
          </a:ln>
        </p:spPr>
      </p:pic>
      <p:sp>
        <p:nvSpPr>
          <p:cNvPr id="239" name="Google Shape;239;g1398faf59f8_1_56"/>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Fei-Fei Li, Ranjay Krishna, Danfei Xu. Lecture 12: Detection and Segmentation</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g1398faf59f8_1_62"/>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Enfoque con ventana deslizante</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245" name="Google Shape;245;g1398faf59f8_1_62"/>
          <p:cNvPicPr preferRelativeResize="0"/>
          <p:nvPr/>
        </p:nvPicPr>
        <p:blipFill rotWithShape="1">
          <a:blip r:embed="rId3">
            <a:alphaModFix/>
          </a:blip>
          <a:srcRect b="0" l="0" r="0" t="0"/>
          <a:stretch/>
        </p:blipFill>
        <p:spPr>
          <a:xfrm>
            <a:off x="1266825" y="1414463"/>
            <a:ext cx="6610350" cy="3381375"/>
          </a:xfrm>
          <a:prstGeom prst="rect">
            <a:avLst/>
          </a:prstGeom>
          <a:noFill/>
          <a:ln>
            <a:noFill/>
          </a:ln>
        </p:spPr>
      </p:pic>
      <p:sp>
        <p:nvSpPr>
          <p:cNvPr id="246" name="Google Shape;246;g1398faf59f8_1_62"/>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Fei-Fei Li, Ranjay Krishna, Danfei Xu. Lecture 12: Detection and Segmentation</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1398faf59f8_1_68"/>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Enfoque con ventana deslizante</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252" name="Google Shape;252;g1398faf59f8_1_68"/>
          <p:cNvPicPr preferRelativeResize="0"/>
          <p:nvPr/>
        </p:nvPicPr>
        <p:blipFill rotWithShape="1">
          <a:blip r:embed="rId3">
            <a:alphaModFix/>
          </a:blip>
          <a:srcRect b="0" l="0" r="0" t="0"/>
          <a:stretch/>
        </p:blipFill>
        <p:spPr>
          <a:xfrm>
            <a:off x="1600200" y="1215925"/>
            <a:ext cx="5631473" cy="3698974"/>
          </a:xfrm>
          <a:prstGeom prst="rect">
            <a:avLst/>
          </a:prstGeom>
          <a:noFill/>
          <a:ln>
            <a:noFill/>
          </a:ln>
        </p:spPr>
      </p:pic>
      <p:sp>
        <p:nvSpPr>
          <p:cNvPr id="253" name="Google Shape;253;g1398faf59f8_1_68"/>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Fei-Fei Li, Ranjay Krishna, Danfei Xu. Lecture 12: Detection and Segmentation</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g1398faf59f8_1_74"/>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Enfoque con ventana deslizante</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259" name="Google Shape;259;g1398faf59f8_1_74"/>
          <p:cNvPicPr preferRelativeResize="0"/>
          <p:nvPr/>
        </p:nvPicPr>
        <p:blipFill rotWithShape="1">
          <a:blip r:embed="rId3">
            <a:alphaModFix/>
          </a:blip>
          <a:srcRect b="0" l="0" r="0" t="0"/>
          <a:stretch/>
        </p:blipFill>
        <p:spPr>
          <a:xfrm>
            <a:off x="76200" y="1901725"/>
            <a:ext cx="8839201" cy="2079468"/>
          </a:xfrm>
          <a:prstGeom prst="rect">
            <a:avLst/>
          </a:prstGeom>
          <a:noFill/>
          <a:ln>
            <a:noFill/>
          </a:ln>
        </p:spPr>
      </p:pic>
      <p:sp>
        <p:nvSpPr>
          <p:cNvPr id="260" name="Google Shape;260;g1398faf59f8_1_74"/>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Fei-Fei Li, Ranjay Krishna, Danfei Xu. Lecture 12: Detection and Segmentation</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g1398faf59f8_1_80"/>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Fully Convolutional Network</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266" name="Google Shape;266;g1398faf59f8_1_80"/>
          <p:cNvPicPr preferRelativeResize="0"/>
          <p:nvPr/>
        </p:nvPicPr>
        <p:blipFill rotWithShape="1">
          <a:blip r:embed="rId3">
            <a:alphaModFix/>
          </a:blip>
          <a:srcRect b="0" l="0" r="0" t="0"/>
          <a:stretch/>
        </p:blipFill>
        <p:spPr>
          <a:xfrm>
            <a:off x="152400" y="2054125"/>
            <a:ext cx="8839200" cy="1649068"/>
          </a:xfrm>
          <a:prstGeom prst="rect">
            <a:avLst/>
          </a:prstGeom>
          <a:noFill/>
          <a:ln>
            <a:noFill/>
          </a:ln>
        </p:spPr>
      </p:pic>
      <p:sp>
        <p:nvSpPr>
          <p:cNvPr id="267" name="Google Shape;267;g1398faf59f8_1_80"/>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Fei-Fei Li, Ranjay Krishna, Danfei Xu. Lecture 12: Detection and Segmentation</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g1398faf59f8_1_86"/>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Enfoque Codificador Decodificador</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273" name="Google Shape;273;g1398faf59f8_1_86"/>
          <p:cNvPicPr preferRelativeResize="0"/>
          <p:nvPr/>
        </p:nvPicPr>
        <p:blipFill rotWithShape="1">
          <a:blip r:embed="rId3">
            <a:alphaModFix/>
          </a:blip>
          <a:srcRect b="0" l="0" r="0" t="0"/>
          <a:stretch/>
        </p:blipFill>
        <p:spPr>
          <a:xfrm>
            <a:off x="1371600" y="1444525"/>
            <a:ext cx="6397400" cy="3045525"/>
          </a:xfrm>
          <a:prstGeom prst="rect">
            <a:avLst/>
          </a:prstGeom>
          <a:noFill/>
          <a:ln>
            <a:noFill/>
          </a:ln>
        </p:spPr>
      </p:pic>
      <p:sp>
        <p:nvSpPr>
          <p:cNvPr id="274" name="Google Shape;274;g1398faf59f8_1_86"/>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Fei-Fei Li, Ranjay Krishna, Danfei Xu. Lecture 12: Detection and Segmentation</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1398faf59f8_1_92"/>
          <p:cNvSpPr txBox="1"/>
          <p:nvPr>
            <p:ph type="title"/>
          </p:nvPr>
        </p:nvSpPr>
        <p:spPr>
          <a:xfrm>
            <a:off x="315325" y="547650"/>
            <a:ext cx="8100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U-Net: Arquitectura</a:t>
            </a:r>
            <a:endParaRPr/>
          </a:p>
        </p:txBody>
      </p:sp>
      <p:pic>
        <p:nvPicPr>
          <p:cNvPr id="280" name="Google Shape;280;g1398faf59f8_1_92"/>
          <p:cNvPicPr preferRelativeResize="0"/>
          <p:nvPr/>
        </p:nvPicPr>
        <p:blipFill rotWithShape="1">
          <a:blip r:embed="rId3">
            <a:alphaModFix/>
          </a:blip>
          <a:srcRect b="0" l="0" r="0" t="0"/>
          <a:stretch/>
        </p:blipFill>
        <p:spPr>
          <a:xfrm>
            <a:off x="1995500" y="1187975"/>
            <a:ext cx="5453451" cy="3683750"/>
          </a:xfrm>
          <a:prstGeom prst="rect">
            <a:avLst/>
          </a:prstGeom>
          <a:noFill/>
          <a:ln>
            <a:noFill/>
          </a:ln>
        </p:spPr>
      </p:pic>
      <p:sp>
        <p:nvSpPr>
          <p:cNvPr id="281" name="Google Shape;281;g1398faf59f8_1_92"/>
          <p:cNvSpPr txBox="1"/>
          <p:nvPr/>
        </p:nvSpPr>
        <p:spPr>
          <a:xfrm>
            <a:off x="273300" y="4751075"/>
            <a:ext cx="87735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Ronnemberg et al, U-Net: Convolutional Networks for Biomedical Image Segmentation</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g1398faf59f8_1_98"/>
          <p:cNvSpPr txBox="1"/>
          <p:nvPr>
            <p:ph idx="1" type="body"/>
          </p:nvPr>
        </p:nvSpPr>
        <p:spPr>
          <a:xfrm>
            <a:off x="727650" y="1365000"/>
            <a:ext cx="7688700" cy="37785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Es una red fully convolutional, esto quiere decir que convierte capas fully connected en convolucionales. De esta manera permite aplicar la red a imágenes de diverso tamaño.</a:t>
            </a:r>
            <a:endParaRPr sz="1200">
              <a:latin typeface="Montserrat"/>
              <a:ea typeface="Montserrat"/>
              <a:cs typeface="Montserrat"/>
              <a:sym typeface="Montserrat"/>
            </a:endParaRPr>
          </a:p>
          <a:p>
            <a:pPr indent="0" lvl="0" marL="45720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La arquitectura tiene forma de U y tiene un enfoque de codificador, decodificador. Hay una parte inicial que contrae la imagen y otra parte posterior que la expande nuevamente. Para ello se usa upsampling a través de transposed convolution (“convoluciones transpuestas”)</a:t>
            </a:r>
            <a:endParaRPr sz="1200">
              <a:latin typeface="Montserrat"/>
              <a:ea typeface="Montserrat"/>
              <a:cs typeface="Montserrat"/>
              <a:sym typeface="Montserrat"/>
            </a:endParaRPr>
          </a:p>
          <a:p>
            <a:pPr indent="0" lvl="0" marL="45720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Se propaga la información desde capas de la parte contractiva a capas de la parte expansiva de la misma “granularidad con “skip connections”</a:t>
            </a:r>
            <a:endParaRPr sz="1200">
              <a:latin typeface="Montserrat"/>
              <a:ea typeface="Montserrat"/>
              <a:cs typeface="Montserrat"/>
              <a:sym typeface="Montserrat"/>
            </a:endParaRPr>
          </a:p>
          <a:p>
            <a:pPr indent="0" lvl="0" marL="45720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Char char="-"/>
            </a:pPr>
            <a:r>
              <a:rPr lang="es" sz="1200">
                <a:latin typeface="Montserrat"/>
                <a:ea typeface="Montserrat"/>
                <a:cs typeface="Montserrat"/>
                <a:sym typeface="Montserrat"/>
              </a:rPr>
              <a:t>Data augmentation: para el entrenamiento se realizan traslaciones, rotaciones, modificaciones de la escala de grises y </a:t>
            </a:r>
            <a:r>
              <a:rPr b="1" lang="es" sz="1200">
                <a:latin typeface="Montserrat"/>
                <a:ea typeface="Montserrat"/>
                <a:cs typeface="Montserrat"/>
                <a:sym typeface="Montserrat"/>
              </a:rPr>
              <a:t>deformaciones elásticas aleatorias</a:t>
            </a:r>
            <a:endParaRPr b="1" sz="1200">
              <a:latin typeface="Montserrat"/>
              <a:ea typeface="Montserrat"/>
              <a:cs typeface="Montserrat"/>
              <a:sym typeface="Montserrat"/>
            </a:endParaRPr>
          </a:p>
          <a:p>
            <a:pPr indent="0" lvl="0" marL="457200" rtl="0" algn="l">
              <a:lnSpc>
                <a:spcPct val="115000"/>
              </a:lnSpc>
              <a:spcBef>
                <a:spcPts val="0"/>
              </a:spcBef>
              <a:spcAft>
                <a:spcPts val="0"/>
              </a:spcAft>
              <a:buSzPts val="1300"/>
              <a:buNone/>
            </a:pPr>
            <a:r>
              <a:t/>
            </a:r>
            <a:endParaRPr b="1"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Se usó para segmentación de estructuras neuronales y de células</a:t>
            </a:r>
            <a:endParaRPr sz="10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0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0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U-Net: Convolutional Networks for Biomedical Image Segmentation, </a:t>
            </a:r>
            <a:r>
              <a:rPr lang="es" sz="1200" u="sng">
                <a:solidFill>
                  <a:schemeClr val="hlink"/>
                </a:solidFill>
                <a:latin typeface="Montserrat"/>
                <a:ea typeface="Montserrat"/>
                <a:cs typeface="Montserrat"/>
                <a:sym typeface="Montserrat"/>
                <a:hlinkClick r:id="rId3"/>
              </a:rPr>
              <a:t>Link</a:t>
            </a:r>
            <a:endParaRPr sz="1200">
              <a:latin typeface="Montserrat"/>
              <a:ea typeface="Montserrat"/>
              <a:cs typeface="Montserrat"/>
              <a:sym typeface="Montserrat"/>
            </a:endParaRPr>
          </a:p>
        </p:txBody>
      </p:sp>
      <p:sp>
        <p:nvSpPr>
          <p:cNvPr id="287" name="Google Shape;287;g1398faf59f8_1_98"/>
          <p:cNvSpPr txBox="1"/>
          <p:nvPr>
            <p:ph type="title"/>
          </p:nvPr>
        </p:nvSpPr>
        <p:spPr>
          <a:xfrm>
            <a:off x="727650" y="5793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U-Net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1398faf59f8_1_103"/>
          <p:cNvSpPr txBox="1"/>
          <p:nvPr>
            <p:ph type="title"/>
          </p:nvPr>
        </p:nvSpPr>
        <p:spPr>
          <a:xfrm>
            <a:off x="680400" y="5618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Código para construcción de UNet</a:t>
            </a:r>
            <a:endParaRPr/>
          </a:p>
        </p:txBody>
      </p:sp>
      <p:sp>
        <p:nvSpPr>
          <p:cNvPr id="293" name="Google Shape;293;g1398faf59f8_1_103"/>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1600"/>
              </a:spcAft>
              <a:buSzPts val="1300"/>
              <a:buNone/>
            </a:pPr>
            <a:r>
              <a:rPr lang="es"/>
              <a:t>Fuentes: </a:t>
            </a:r>
            <a:r>
              <a:rPr lang="es" u="sng">
                <a:solidFill>
                  <a:schemeClr val="hlink"/>
                </a:solidFill>
                <a:latin typeface="Arial"/>
                <a:ea typeface="Arial"/>
                <a:cs typeface="Arial"/>
                <a:sym typeface="Arial"/>
                <a:hlinkClick r:id="rId3"/>
              </a:rPr>
              <a:t>https://www.kaggle.com/phoenigs/u-net-dropout-augmentation-stratification</a:t>
            </a:r>
            <a:r>
              <a:rPr lang="es">
                <a:latin typeface="Arial"/>
                <a:ea typeface="Arial"/>
                <a:cs typeface="Arial"/>
                <a:sym typeface="Arial"/>
              </a:rPr>
              <a:t>, </a:t>
            </a:r>
            <a:r>
              <a:rPr lang="es" u="sng">
                <a:solidFill>
                  <a:schemeClr val="hlink"/>
                </a:solidFill>
                <a:latin typeface="Arial"/>
                <a:ea typeface="Arial"/>
                <a:cs typeface="Arial"/>
                <a:sym typeface="Arial"/>
                <a:hlinkClick r:id="rId4"/>
              </a:rPr>
              <a:t>https://towardsdatascience.com/unet-line-by-line-explanation-9b191c76baf5</a:t>
            </a:r>
            <a:endParaRPr b="1" sz="2600">
              <a:solidFill>
                <a:srgbClr val="1A1A1A"/>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g1398faf59f8_1_108"/>
          <p:cNvPicPr preferRelativeResize="0"/>
          <p:nvPr/>
        </p:nvPicPr>
        <p:blipFill rotWithShape="1">
          <a:blip r:embed="rId3">
            <a:alphaModFix/>
          </a:blip>
          <a:srcRect b="0" l="0" r="0" t="0"/>
          <a:stretch/>
        </p:blipFill>
        <p:spPr>
          <a:xfrm>
            <a:off x="6746703" y="1735500"/>
            <a:ext cx="2089475" cy="535200"/>
          </a:xfrm>
          <a:prstGeom prst="rect">
            <a:avLst/>
          </a:prstGeom>
          <a:noFill/>
          <a:ln>
            <a:noFill/>
          </a:ln>
        </p:spPr>
      </p:pic>
      <p:sp>
        <p:nvSpPr>
          <p:cNvPr id="299" name="Google Shape;299;g1398faf59f8_1_108"/>
          <p:cNvSpPr txBox="1"/>
          <p:nvPr>
            <p:ph type="title"/>
          </p:nvPr>
        </p:nvSpPr>
        <p:spPr>
          <a:xfrm>
            <a:off x="729450" y="556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Función de costo:</a:t>
            </a:r>
            <a:endParaRPr/>
          </a:p>
        </p:txBody>
      </p:sp>
      <p:sp>
        <p:nvSpPr>
          <p:cNvPr id="300" name="Google Shape;300;g1398faf59f8_1_108"/>
          <p:cNvSpPr txBox="1"/>
          <p:nvPr>
            <p:ph idx="1" type="body"/>
          </p:nvPr>
        </p:nvSpPr>
        <p:spPr>
          <a:xfrm>
            <a:off x="729450" y="2078875"/>
            <a:ext cx="7688700" cy="26793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La función de costo se calcula sumando la contribución de cada pixel: </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Char char="-"/>
            </a:pPr>
            <a:r>
              <a:rPr b="1" lang="es" sz="1200">
                <a:latin typeface="Montserrat"/>
                <a:ea typeface="Montserrat"/>
                <a:cs typeface="Montserrat"/>
                <a:sym typeface="Montserrat"/>
              </a:rPr>
              <a:t>p_l(x)</a:t>
            </a:r>
            <a:r>
              <a:rPr lang="es" sz="1200">
                <a:latin typeface="Montserrat"/>
                <a:ea typeface="Montserrat"/>
                <a:cs typeface="Montserrat"/>
                <a:sym typeface="Montserrat"/>
              </a:rPr>
              <a:t> es una softmax que usa las activaciones en cada canal para estimar una probabilidad que le asigna la red a que ese píxel esté en la clase </a:t>
            </a:r>
            <a:r>
              <a:rPr b="1" lang="es" sz="1200">
                <a:latin typeface="Montserrat"/>
                <a:ea typeface="Montserrat"/>
                <a:cs typeface="Montserrat"/>
                <a:sym typeface="Montserrat"/>
              </a:rPr>
              <a:t>k</a:t>
            </a:r>
            <a:r>
              <a:rPr lang="es" sz="1200">
                <a:latin typeface="Montserrat"/>
                <a:ea typeface="Montserrat"/>
                <a:cs typeface="Montserrat"/>
                <a:sym typeface="Montserrat"/>
              </a:rPr>
              <a:t>, y </a:t>
            </a:r>
            <a:r>
              <a:rPr b="1" lang="es" sz="1200">
                <a:latin typeface="Montserrat"/>
                <a:ea typeface="Montserrat"/>
                <a:cs typeface="Montserrat"/>
                <a:sym typeface="Montserrat"/>
              </a:rPr>
              <a:t>l </a:t>
            </a:r>
            <a:r>
              <a:rPr lang="es" sz="1200">
                <a:latin typeface="Montserrat"/>
                <a:ea typeface="Montserrat"/>
                <a:cs typeface="Montserrat"/>
                <a:sym typeface="Montserrat"/>
              </a:rPr>
              <a:t>es el índice de la verdadera clase del píxel</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Char char="-"/>
            </a:pPr>
            <a:r>
              <a:rPr lang="es" sz="1200">
                <a:latin typeface="Montserrat"/>
                <a:ea typeface="Montserrat"/>
                <a:cs typeface="Montserrat"/>
                <a:sym typeface="Montserrat"/>
              </a:rPr>
              <a:t>La función </a:t>
            </a:r>
            <a:r>
              <a:rPr b="1" lang="es" sz="1200">
                <a:latin typeface="Montserrat"/>
                <a:ea typeface="Montserrat"/>
                <a:cs typeface="Montserrat"/>
                <a:sym typeface="Montserrat"/>
              </a:rPr>
              <a:t>w(x) </a:t>
            </a:r>
            <a:r>
              <a:rPr lang="es" sz="1200">
                <a:latin typeface="Montserrat"/>
                <a:ea typeface="Montserrat"/>
                <a:cs typeface="Montserrat"/>
                <a:sym typeface="Montserrat"/>
              </a:rPr>
              <a:t>tiene dos propósitos. </a:t>
            </a:r>
            <a:endParaRPr sz="1200">
              <a:latin typeface="Montserrat"/>
              <a:ea typeface="Montserrat"/>
              <a:cs typeface="Montserrat"/>
              <a:sym typeface="Montserrat"/>
            </a:endParaRPr>
          </a:p>
          <a:p>
            <a:pPr indent="-304800" lvl="1" marL="914400" rtl="0" algn="l">
              <a:lnSpc>
                <a:spcPct val="115000"/>
              </a:lnSpc>
              <a:spcBef>
                <a:spcPts val="0"/>
              </a:spcBef>
              <a:spcAft>
                <a:spcPts val="0"/>
              </a:spcAft>
              <a:buSzPts val="1200"/>
              <a:buChar char="-"/>
            </a:pPr>
            <a:r>
              <a:rPr b="1" lang="es" sz="1200">
                <a:latin typeface="Montserrat"/>
                <a:ea typeface="Montserrat"/>
                <a:cs typeface="Montserrat"/>
                <a:sym typeface="Montserrat"/>
              </a:rPr>
              <a:t>w_c </a:t>
            </a:r>
            <a:r>
              <a:rPr lang="es" sz="1200">
                <a:latin typeface="Montserrat"/>
                <a:ea typeface="Montserrat"/>
                <a:cs typeface="Montserrat"/>
                <a:sym typeface="Montserrat"/>
              </a:rPr>
              <a:t>compensa el desbalance de clases</a:t>
            </a:r>
            <a:endParaRPr sz="1200">
              <a:latin typeface="Montserrat"/>
              <a:ea typeface="Montserrat"/>
              <a:cs typeface="Montserrat"/>
              <a:sym typeface="Montserrat"/>
            </a:endParaRPr>
          </a:p>
          <a:p>
            <a:pPr indent="-304800" lvl="1" marL="914400" rtl="0" algn="l">
              <a:lnSpc>
                <a:spcPct val="115000"/>
              </a:lnSpc>
              <a:spcBef>
                <a:spcPts val="0"/>
              </a:spcBef>
              <a:spcAft>
                <a:spcPts val="0"/>
              </a:spcAft>
              <a:buSzPts val="1200"/>
              <a:buChar char="-"/>
            </a:pPr>
            <a:r>
              <a:rPr lang="es" sz="1200">
                <a:latin typeface="Montserrat"/>
                <a:ea typeface="Montserrat"/>
                <a:cs typeface="Montserrat"/>
                <a:sym typeface="Montserrat"/>
              </a:rPr>
              <a:t>el segundo término le da más peso a píxeles que están cerca de bordes, </a:t>
            </a:r>
            <a:r>
              <a:rPr b="1" lang="es" sz="1200">
                <a:latin typeface="Montserrat"/>
                <a:ea typeface="Montserrat"/>
                <a:cs typeface="Montserrat"/>
                <a:sym typeface="Montserrat"/>
              </a:rPr>
              <a:t>d_1 </a:t>
            </a:r>
            <a:r>
              <a:rPr lang="es" sz="1200">
                <a:latin typeface="Montserrat"/>
                <a:ea typeface="Montserrat"/>
                <a:cs typeface="Montserrat"/>
                <a:sym typeface="Montserrat"/>
              </a:rPr>
              <a:t>es la distancia a la celda más cercana y </a:t>
            </a:r>
            <a:r>
              <a:rPr b="1" lang="es" sz="1200">
                <a:latin typeface="Montserrat"/>
                <a:ea typeface="Montserrat"/>
                <a:cs typeface="Montserrat"/>
                <a:sym typeface="Montserrat"/>
              </a:rPr>
              <a:t>d_2 </a:t>
            </a:r>
            <a:r>
              <a:rPr lang="es" sz="1200">
                <a:latin typeface="Montserrat"/>
                <a:ea typeface="Montserrat"/>
                <a:cs typeface="Montserrat"/>
                <a:sym typeface="Montserrat"/>
              </a:rPr>
              <a:t>a la segunda celda más cercana, da más peso a píxeles cerca de bordes</a:t>
            </a:r>
            <a:endParaRPr sz="12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a:p>
        </p:txBody>
      </p:sp>
      <p:pic>
        <p:nvPicPr>
          <p:cNvPr id="301" name="Google Shape;301;g1398faf59f8_1_108"/>
          <p:cNvPicPr preferRelativeResize="0"/>
          <p:nvPr/>
        </p:nvPicPr>
        <p:blipFill rotWithShape="1">
          <a:blip r:embed="rId4">
            <a:alphaModFix/>
          </a:blip>
          <a:srcRect b="0" l="0" r="0" t="0"/>
          <a:stretch/>
        </p:blipFill>
        <p:spPr>
          <a:xfrm>
            <a:off x="4641800" y="3977850"/>
            <a:ext cx="3373326" cy="59659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g152c4a99613_0_5"/>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Bounding Boxes intermitentes</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100" name="Google Shape;100;g152c4a99613_0_5"/>
          <p:cNvPicPr preferRelativeResize="0"/>
          <p:nvPr/>
        </p:nvPicPr>
        <p:blipFill rotWithShape="1">
          <a:blip r:embed="rId3">
            <a:alphaModFix/>
          </a:blip>
          <a:srcRect b="0" l="0" r="0" t="0"/>
          <a:stretch/>
        </p:blipFill>
        <p:spPr>
          <a:xfrm>
            <a:off x="5641247" y="2310887"/>
            <a:ext cx="3108950" cy="2331700"/>
          </a:xfrm>
          <a:prstGeom prst="rect">
            <a:avLst/>
          </a:prstGeom>
          <a:noFill/>
          <a:ln>
            <a:noFill/>
          </a:ln>
        </p:spPr>
      </p:pic>
      <p:sp>
        <p:nvSpPr>
          <p:cNvPr id="101" name="Google Shape;101;g152c4a99613_0_5"/>
          <p:cNvSpPr txBox="1"/>
          <p:nvPr/>
        </p:nvSpPr>
        <p:spPr>
          <a:xfrm>
            <a:off x="429700" y="1373775"/>
            <a:ext cx="83205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Cuando se procesa un video con una red de objetos basadas en anchor boxes se suele observar un comportamiento indeseado, en el cual, en algunos frames, los objetos dejan de ser detectados. </a:t>
            </a:r>
            <a:endParaRPr b="0" i="0" sz="1400" u="none" cap="none" strike="noStrike">
              <a:solidFill>
                <a:srgbClr val="000000"/>
              </a:solidFill>
              <a:latin typeface="Montserrat"/>
              <a:ea typeface="Montserrat"/>
              <a:cs typeface="Montserrat"/>
              <a:sym typeface="Montserrat"/>
            </a:endParaRPr>
          </a:p>
        </p:txBody>
      </p:sp>
      <p:pic>
        <p:nvPicPr>
          <p:cNvPr id="102" name="Google Shape;102;g152c4a99613_0_5"/>
          <p:cNvPicPr preferRelativeResize="0"/>
          <p:nvPr/>
        </p:nvPicPr>
        <p:blipFill rotWithShape="1">
          <a:blip r:embed="rId4">
            <a:alphaModFix/>
          </a:blip>
          <a:srcRect b="0" l="0" r="0" t="0"/>
          <a:stretch/>
        </p:blipFill>
        <p:spPr>
          <a:xfrm>
            <a:off x="171925" y="2526750"/>
            <a:ext cx="5336446" cy="1899973"/>
          </a:xfrm>
          <a:prstGeom prst="rect">
            <a:avLst/>
          </a:prstGeom>
          <a:noFill/>
          <a:ln>
            <a:noFill/>
          </a:ln>
        </p:spPr>
      </p:pic>
      <p:sp>
        <p:nvSpPr>
          <p:cNvPr id="103" name="Google Shape;103;g152c4a99613_0_5"/>
          <p:cNvSpPr txBox="1"/>
          <p:nvPr/>
        </p:nvSpPr>
        <p:spPr>
          <a:xfrm>
            <a:off x="696300" y="477875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Hosoya, et al., 2019. </a:t>
            </a:r>
            <a:r>
              <a:rPr b="0" i="0" lang="es" sz="1000" u="none" cap="none" strike="noStrike">
                <a:solidFill>
                  <a:srgbClr val="000000"/>
                </a:solidFill>
                <a:highlight>
                  <a:srgbClr val="FFFFFF"/>
                </a:highlight>
                <a:latin typeface="Montserrat"/>
                <a:ea typeface="Montserrat"/>
                <a:cs typeface="Montserrat"/>
                <a:sym typeface="Montserrat"/>
              </a:rPr>
              <a:t>Analysis and a Solution of Momentarily Missed Detection for Anchor-based Object Detectors. </a:t>
            </a:r>
            <a:r>
              <a:rPr b="0" i="0" lang="es" sz="1000" u="sng" cap="none" strike="noStrike">
                <a:solidFill>
                  <a:schemeClr val="hlink"/>
                </a:solidFill>
                <a:latin typeface="Montserrat"/>
                <a:ea typeface="Montserrat"/>
                <a:cs typeface="Montserrat"/>
                <a:sym typeface="Montserrat"/>
                <a:hlinkClick r:id="rId5"/>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g1398faf59f8_1_115"/>
          <p:cNvSpPr txBox="1"/>
          <p:nvPr>
            <p:ph type="title"/>
          </p:nvPr>
        </p:nvSpPr>
        <p:spPr>
          <a:xfrm>
            <a:off x="727650" y="526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Unpooling</a:t>
            </a:r>
            <a:endParaRPr/>
          </a:p>
        </p:txBody>
      </p:sp>
      <p:pic>
        <p:nvPicPr>
          <p:cNvPr id="307" name="Google Shape;307;g1398faf59f8_1_115"/>
          <p:cNvPicPr preferRelativeResize="0"/>
          <p:nvPr/>
        </p:nvPicPr>
        <p:blipFill rotWithShape="1">
          <a:blip r:embed="rId3">
            <a:alphaModFix/>
          </a:blip>
          <a:srcRect b="0" l="0" r="0" t="0"/>
          <a:stretch/>
        </p:blipFill>
        <p:spPr>
          <a:xfrm>
            <a:off x="140150" y="1930250"/>
            <a:ext cx="4176475" cy="2320950"/>
          </a:xfrm>
          <a:prstGeom prst="rect">
            <a:avLst/>
          </a:prstGeom>
          <a:noFill/>
          <a:ln>
            <a:noFill/>
          </a:ln>
        </p:spPr>
      </p:pic>
      <p:pic>
        <p:nvPicPr>
          <p:cNvPr id="308" name="Google Shape;308;g1398faf59f8_1_115"/>
          <p:cNvPicPr preferRelativeResize="0"/>
          <p:nvPr/>
        </p:nvPicPr>
        <p:blipFill rotWithShape="1">
          <a:blip r:embed="rId4">
            <a:alphaModFix/>
          </a:blip>
          <a:srcRect b="0" l="0" r="0" t="0"/>
          <a:stretch/>
        </p:blipFill>
        <p:spPr>
          <a:xfrm>
            <a:off x="4800100" y="1989195"/>
            <a:ext cx="3896374" cy="2203050"/>
          </a:xfrm>
          <a:prstGeom prst="rect">
            <a:avLst/>
          </a:prstGeom>
          <a:noFill/>
          <a:ln>
            <a:noFill/>
          </a:ln>
        </p:spPr>
      </p:pic>
      <p:sp>
        <p:nvSpPr>
          <p:cNvPr id="309" name="Google Shape;309;g1398faf59f8_1_115"/>
          <p:cNvSpPr txBox="1"/>
          <p:nvPr/>
        </p:nvSpPr>
        <p:spPr>
          <a:xfrm>
            <a:off x="686750" y="4624950"/>
            <a:ext cx="40362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Unsampling: Unpooling and Transpose Convolution, </a:t>
            </a:r>
            <a:r>
              <a:rPr b="0" i="0" lang="es" sz="1000" u="sng" cap="none" strike="noStrike">
                <a:solidFill>
                  <a:schemeClr val="hlink"/>
                </a:solidFill>
                <a:latin typeface="Montserrat"/>
                <a:ea typeface="Montserrat"/>
                <a:cs typeface="Montserrat"/>
                <a:sym typeface="Montserrat"/>
                <a:hlinkClick r:id="rId5"/>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g1398faf59f8_1_122"/>
          <p:cNvSpPr txBox="1"/>
          <p:nvPr>
            <p:ph type="title"/>
          </p:nvPr>
        </p:nvSpPr>
        <p:spPr>
          <a:xfrm>
            <a:off x="610325" y="5618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Convolución transpuesta</a:t>
            </a:r>
            <a:endParaRPr/>
          </a:p>
        </p:txBody>
      </p:sp>
      <p:pic>
        <p:nvPicPr>
          <p:cNvPr id="315" name="Google Shape;315;g1398faf59f8_1_122"/>
          <p:cNvPicPr preferRelativeResize="0"/>
          <p:nvPr/>
        </p:nvPicPr>
        <p:blipFill rotWithShape="1">
          <a:blip r:embed="rId3">
            <a:alphaModFix/>
          </a:blip>
          <a:srcRect b="0" l="0" r="0" t="0"/>
          <a:stretch/>
        </p:blipFill>
        <p:spPr>
          <a:xfrm>
            <a:off x="1014875" y="1881425"/>
            <a:ext cx="923925" cy="1524000"/>
          </a:xfrm>
          <a:prstGeom prst="rect">
            <a:avLst/>
          </a:prstGeom>
          <a:noFill/>
          <a:ln>
            <a:noFill/>
          </a:ln>
        </p:spPr>
      </p:pic>
      <p:pic>
        <p:nvPicPr>
          <p:cNvPr id="316" name="Google Shape;316;g1398faf59f8_1_122"/>
          <p:cNvPicPr preferRelativeResize="0"/>
          <p:nvPr/>
        </p:nvPicPr>
        <p:blipFill rotWithShape="1">
          <a:blip r:embed="rId4">
            <a:alphaModFix/>
          </a:blip>
          <a:srcRect b="0" l="0" r="0" t="0"/>
          <a:stretch/>
        </p:blipFill>
        <p:spPr>
          <a:xfrm>
            <a:off x="6008000" y="1141575"/>
            <a:ext cx="2400300" cy="2762250"/>
          </a:xfrm>
          <a:prstGeom prst="rect">
            <a:avLst/>
          </a:prstGeom>
          <a:noFill/>
          <a:ln>
            <a:noFill/>
          </a:ln>
        </p:spPr>
      </p:pic>
      <p:pic>
        <p:nvPicPr>
          <p:cNvPr id="317" name="Google Shape;317;g1398faf59f8_1_122"/>
          <p:cNvPicPr preferRelativeResize="0"/>
          <p:nvPr/>
        </p:nvPicPr>
        <p:blipFill rotWithShape="1">
          <a:blip r:embed="rId5">
            <a:alphaModFix/>
          </a:blip>
          <a:srcRect b="0" l="0" r="0" t="0"/>
          <a:stretch/>
        </p:blipFill>
        <p:spPr>
          <a:xfrm>
            <a:off x="3511438" y="2850655"/>
            <a:ext cx="923925" cy="1730095"/>
          </a:xfrm>
          <a:prstGeom prst="rect">
            <a:avLst/>
          </a:prstGeom>
          <a:noFill/>
          <a:ln>
            <a:noFill/>
          </a:ln>
        </p:spPr>
      </p:pic>
      <p:cxnSp>
        <p:nvCxnSpPr>
          <p:cNvPr id="318" name="Google Shape;318;g1398faf59f8_1_122"/>
          <p:cNvCxnSpPr/>
          <p:nvPr/>
        </p:nvCxnSpPr>
        <p:spPr>
          <a:xfrm flipH="1" rot="10800000">
            <a:off x="2090850" y="2641925"/>
            <a:ext cx="3991800" cy="3000"/>
          </a:xfrm>
          <a:prstGeom prst="bentConnector3">
            <a:avLst>
              <a:gd fmla="val 50000" name="adj1"/>
            </a:avLst>
          </a:prstGeom>
          <a:noFill/>
          <a:ln cap="flat" cmpd="sng" w="9525">
            <a:solidFill>
              <a:schemeClr val="dk2"/>
            </a:solidFill>
            <a:prstDash val="solid"/>
            <a:round/>
            <a:headEnd len="sm" w="sm" type="none"/>
            <a:tailEnd len="med" w="med" type="triangl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g1398faf59f8_1_130"/>
          <p:cNvSpPr txBox="1"/>
          <p:nvPr>
            <p:ph type="title"/>
          </p:nvPr>
        </p:nvSpPr>
        <p:spPr>
          <a:xfrm>
            <a:off x="645350" y="554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Convolución transpuesta</a:t>
            </a:r>
            <a:endParaRPr/>
          </a:p>
        </p:txBody>
      </p:sp>
      <p:pic>
        <p:nvPicPr>
          <p:cNvPr id="324" name="Google Shape;324;g1398faf59f8_1_130"/>
          <p:cNvPicPr preferRelativeResize="0"/>
          <p:nvPr/>
        </p:nvPicPr>
        <p:blipFill rotWithShape="1">
          <a:blip r:embed="rId3">
            <a:alphaModFix/>
          </a:blip>
          <a:srcRect b="0" l="0" r="0" t="0"/>
          <a:stretch/>
        </p:blipFill>
        <p:spPr>
          <a:xfrm>
            <a:off x="38100" y="2029138"/>
            <a:ext cx="9067800" cy="17430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1398faf59f8_1_224"/>
          <p:cNvSpPr txBox="1"/>
          <p:nvPr>
            <p:ph type="title"/>
          </p:nvPr>
        </p:nvSpPr>
        <p:spPr>
          <a:xfrm>
            <a:off x="729450" y="556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DeepLab</a:t>
            </a:r>
            <a:endParaRPr/>
          </a:p>
        </p:txBody>
      </p:sp>
      <p:sp>
        <p:nvSpPr>
          <p:cNvPr id="330" name="Google Shape;330;g1398faf59f8_1_224"/>
          <p:cNvSpPr txBox="1"/>
          <p:nvPr>
            <p:ph idx="1" type="body"/>
          </p:nvPr>
        </p:nvSpPr>
        <p:spPr>
          <a:xfrm>
            <a:off x="729450" y="1924700"/>
            <a:ext cx="7688700" cy="22611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s"/>
              <a:t>Modelo moderno de segmentación semántica: </a:t>
            </a:r>
            <a:r>
              <a:rPr lang="es" u="sng">
                <a:solidFill>
                  <a:schemeClr val="hlink"/>
                </a:solidFill>
                <a:latin typeface="Arial"/>
                <a:ea typeface="Arial"/>
                <a:cs typeface="Arial"/>
                <a:sym typeface="Arial"/>
                <a:hlinkClick r:id="rId3"/>
              </a:rPr>
              <a:t>https://github.com/tensorflow/models/tree/master/research/deeplab</a:t>
            </a:r>
            <a:endParaRPr>
              <a:latin typeface="Arial"/>
              <a:ea typeface="Arial"/>
              <a:cs typeface="Arial"/>
              <a:sym typeface="Arial"/>
            </a:endParaRPr>
          </a:p>
          <a:p>
            <a:pPr indent="-311150" lvl="0" marL="457200" rtl="0" algn="l">
              <a:lnSpc>
                <a:spcPct val="115000"/>
              </a:lnSpc>
              <a:spcBef>
                <a:spcPts val="0"/>
              </a:spcBef>
              <a:spcAft>
                <a:spcPts val="0"/>
              </a:spcAft>
              <a:buSzPts val="1300"/>
              <a:buChar char="-"/>
            </a:pPr>
            <a:r>
              <a:rPr lang="es"/>
              <a:t>De backend usa Resnet-101 y luego Aligned XCeption (V3+)</a:t>
            </a:r>
            <a:endParaRPr/>
          </a:p>
          <a:p>
            <a:pPr indent="-311150" lvl="0" marL="457200" rtl="0" algn="l">
              <a:lnSpc>
                <a:spcPct val="115000"/>
              </a:lnSpc>
              <a:spcBef>
                <a:spcPts val="0"/>
              </a:spcBef>
              <a:spcAft>
                <a:spcPts val="0"/>
              </a:spcAft>
              <a:buSzPts val="1300"/>
              <a:buChar char="-"/>
            </a:pPr>
            <a:r>
              <a:rPr lang="es"/>
              <a:t>Introduce varias novedades:</a:t>
            </a:r>
            <a:endParaRPr/>
          </a:p>
          <a:p>
            <a:pPr indent="-298450" lvl="1" marL="914400" rtl="0" algn="l">
              <a:lnSpc>
                <a:spcPct val="115000"/>
              </a:lnSpc>
              <a:spcBef>
                <a:spcPts val="0"/>
              </a:spcBef>
              <a:spcAft>
                <a:spcPts val="0"/>
              </a:spcAft>
              <a:buSzPts val="1100"/>
              <a:buChar char="-"/>
            </a:pPr>
            <a:r>
              <a:rPr lang="es"/>
              <a:t>Atrous convolution: permite controlar la resolución a la que las diferentes mapas de caraterísticas son computados en DCNN</a:t>
            </a:r>
            <a:endParaRPr/>
          </a:p>
          <a:p>
            <a:pPr indent="-298450" lvl="1" marL="914400" rtl="0" algn="l">
              <a:lnSpc>
                <a:spcPct val="115000"/>
              </a:lnSpc>
              <a:spcBef>
                <a:spcPts val="0"/>
              </a:spcBef>
              <a:spcAft>
                <a:spcPts val="0"/>
              </a:spcAft>
              <a:buSzPts val="1100"/>
              <a:buChar char="-"/>
            </a:pPr>
            <a:r>
              <a:rPr lang="es"/>
              <a:t>Atrous Spatial Pyramid Pooling: para segmentar objetos en múltiples escalas con filtros de diferentes sampling rates y field-of-views (campos de visión) efectivos.</a:t>
            </a:r>
            <a:endParaRPr/>
          </a:p>
          <a:p>
            <a:pPr indent="-298450" lvl="1" marL="914400" rtl="0" algn="l">
              <a:lnSpc>
                <a:spcPct val="115000"/>
              </a:lnSpc>
              <a:spcBef>
                <a:spcPts val="0"/>
              </a:spcBef>
              <a:spcAft>
                <a:spcPts val="0"/>
              </a:spcAft>
              <a:buSzPts val="1100"/>
              <a:buChar char="-"/>
            </a:pPr>
            <a:r>
              <a:rPr lang="es"/>
              <a:t>En versiones posteriores además incluyen mejoras adicionales, como batch normalization, mejoras en la detección de bordes, y en el control del trade-off entre precisión y velocidad de procesamiento</a:t>
            </a:r>
            <a:endParaRPr>
              <a:latin typeface="Arial"/>
              <a:ea typeface="Arial"/>
              <a:cs typeface="Arial"/>
              <a:sym typeface="Arial"/>
            </a:endParaRPr>
          </a:p>
          <a:p>
            <a:pPr indent="-311150" lvl="0" marL="457200" rtl="0" algn="l">
              <a:lnSpc>
                <a:spcPct val="115000"/>
              </a:lnSpc>
              <a:spcBef>
                <a:spcPts val="0"/>
              </a:spcBef>
              <a:spcAft>
                <a:spcPts val="0"/>
              </a:spcAft>
              <a:buSzPts val="1300"/>
              <a:buChar char="-"/>
            </a:pPr>
            <a:r>
              <a:rPr lang="es"/>
              <a:t>La versión más nueva es Deeplab V3+</a:t>
            </a:r>
            <a:endParaRPr>
              <a:latin typeface="Arial"/>
              <a:ea typeface="Arial"/>
              <a:cs typeface="Arial"/>
              <a:sym typeface="Arial"/>
            </a:endParaRPr>
          </a:p>
          <a:p>
            <a:pPr indent="-311150" lvl="0" marL="457200" rtl="0" algn="l">
              <a:lnSpc>
                <a:spcPct val="115000"/>
              </a:lnSpc>
              <a:spcBef>
                <a:spcPts val="0"/>
              </a:spcBef>
              <a:spcAft>
                <a:spcPts val="0"/>
              </a:spcAft>
              <a:buSzPts val="1300"/>
              <a:buChar char="-"/>
            </a:pPr>
            <a:r>
              <a:rPr lang="es" u="sng">
                <a:solidFill>
                  <a:schemeClr val="hlink"/>
                </a:solidFill>
                <a:hlinkClick r:id="rId4"/>
              </a:rPr>
              <a:t>Paper de Deeplab</a:t>
            </a:r>
            <a:r>
              <a:rPr lang="es"/>
              <a:t>, </a:t>
            </a:r>
            <a:r>
              <a:rPr lang="es" u="sng">
                <a:solidFill>
                  <a:schemeClr val="hlink"/>
                </a:solidFill>
                <a:hlinkClick r:id="rId5"/>
              </a:rPr>
              <a:t>Paper Deeplab V2</a:t>
            </a:r>
            <a:r>
              <a:rPr lang="es"/>
              <a:t>, </a:t>
            </a:r>
            <a:r>
              <a:rPr lang="es" u="sng">
                <a:solidFill>
                  <a:schemeClr val="hlink"/>
                </a:solidFill>
                <a:hlinkClick r:id="rId6"/>
              </a:rPr>
              <a:t>Paper Deeplab V3</a:t>
            </a:r>
            <a:r>
              <a:rPr lang="es"/>
              <a:t>, </a:t>
            </a:r>
            <a:r>
              <a:rPr lang="es" u="sng">
                <a:solidFill>
                  <a:schemeClr val="hlink"/>
                </a:solidFill>
                <a:hlinkClick r:id="rId7"/>
              </a:rPr>
              <a:t>Paper Deeplab V3+</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g1398faf59f8_1_229"/>
          <p:cNvSpPr txBox="1"/>
          <p:nvPr>
            <p:ph type="title"/>
          </p:nvPr>
        </p:nvSpPr>
        <p:spPr>
          <a:xfrm>
            <a:off x="727650" y="5434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Atrous convolution</a:t>
            </a:r>
            <a:endParaRPr/>
          </a:p>
        </p:txBody>
      </p:sp>
      <p:pic>
        <p:nvPicPr>
          <p:cNvPr id="336" name="Google Shape;336;g1398faf59f8_1_229"/>
          <p:cNvPicPr preferRelativeResize="0"/>
          <p:nvPr/>
        </p:nvPicPr>
        <p:blipFill rotWithShape="1">
          <a:blip r:embed="rId3">
            <a:alphaModFix/>
          </a:blip>
          <a:srcRect b="0" l="0" r="0" t="0"/>
          <a:stretch/>
        </p:blipFill>
        <p:spPr>
          <a:xfrm>
            <a:off x="970100" y="1365775"/>
            <a:ext cx="3870200" cy="3733025"/>
          </a:xfrm>
          <a:prstGeom prst="rect">
            <a:avLst/>
          </a:prstGeom>
          <a:noFill/>
          <a:ln>
            <a:noFill/>
          </a:ln>
        </p:spPr>
      </p:pic>
      <p:pic>
        <p:nvPicPr>
          <p:cNvPr id="337" name="Google Shape;337;g1398faf59f8_1_229"/>
          <p:cNvPicPr preferRelativeResize="0"/>
          <p:nvPr/>
        </p:nvPicPr>
        <p:blipFill rotWithShape="1">
          <a:blip r:embed="rId4">
            <a:alphaModFix/>
          </a:blip>
          <a:srcRect b="0" l="0" r="0" t="0"/>
          <a:stretch/>
        </p:blipFill>
        <p:spPr>
          <a:xfrm>
            <a:off x="5322075" y="2310175"/>
            <a:ext cx="3371850" cy="9810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g1398faf59f8_1_235"/>
          <p:cNvSpPr txBox="1"/>
          <p:nvPr>
            <p:ph type="title"/>
          </p:nvPr>
        </p:nvSpPr>
        <p:spPr>
          <a:xfrm>
            <a:off x="694400" y="575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Atrous convolution</a:t>
            </a:r>
            <a:endParaRPr/>
          </a:p>
        </p:txBody>
      </p:sp>
      <p:sp>
        <p:nvSpPr>
          <p:cNvPr id="343" name="Google Shape;343;g1398faf59f8_1_235"/>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t/>
            </a:r>
            <a:endParaRPr/>
          </a:p>
        </p:txBody>
      </p:sp>
      <p:pic>
        <p:nvPicPr>
          <p:cNvPr id="344" name="Google Shape;344;g1398faf59f8_1_235"/>
          <p:cNvPicPr preferRelativeResize="0"/>
          <p:nvPr/>
        </p:nvPicPr>
        <p:blipFill rotWithShape="1">
          <a:blip r:embed="rId3">
            <a:alphaModFix/>
          </a:blip>
          <a:srcRect b="0" l="0" r="0" t="0"/>
          <a:stretch/>
        </p:blipFill>
        <p:spPr>
          <a:xfrm>
            <a:off x="782575" y="1651429"/>
            <a:ext cx="7688701" cy="272762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g1398faf59f8_1_241"/>
          <p:cNvSpPr txBox="1"/>
          <p:nvPr>
            <p:ph type="title"/>
          </p:nvPr>
        </p:nvSpPr>
        <p:spPr>
          <a:xfrm>
            <a:off x="727650" y="637575"/>
            <a:ext cx="7688700" cy="53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500"/>
              </a:spcBef>
              <a:spcAft>
                <a:spcPts val="0"/>
              </a:spcAft>
              <a:buSzPts val="2600"/>
              <a:buNone/>
            </a:pPr>
            <a:r>
              <a:rPr lang="es"/>
              <a:t>Atrous Spatial Pyramid Pooling</a:t>
            </a:r>
            <a:endParaRPr/>
          </a:p>
        </p:txBody>
      </p:sp>
      <p:pic>
        <p:nvPicPr>
          <p:cNvPr id="350" name="Google Shape;350;g1398faf59f8_1_241"/>
          <p:cNvPicPr preferRelativeResize="0"/>
          <p:nvPr/>
        </p:nvPicPr>
        <p:blipFill rotWithShape="1">
          <a:blip r:embed="rId3">
            <a:alphaModFix/>
          </a:blip>
          <a:srcRect b="0" l="0" r="0" t="0"/>
          <a:stretch/>
        </p:blipFill>
        <p:spPr>
          <a:xfrm>
            <a:off x="5399725" y="1094700"/>
            <a:ext cx="3661600" cy="1893400"/>
          </a:xfrm>
          <a:prstGeom prst="rect">
            <a:avLst/>
          </a:prstGeom>
          <a:noFill/>
          <a:ln>
            <a:noFill/>
          </a:ln>
        </p:spPr>
      </p:pic>
      <p:pic>
        <p:nvPicPr>
          <p:cNvPr id="351" name="Google Shape;351;g1398faf59f8_1_241"/>
          <p:cNvPicPr preferRelativeResize="0"/>
          <p:nvPr/>
        </p:nvPicPr>
        <p:blipFill rotWithShape="1">
          <a:blip r:embed="rId4">
            <a:alphaModFix/>
          </a:blip>
          <a:srcRect b="0" l="0" r="0" t="0"/>
          <a:stretch/>
        </p:blipFill>
        <p:spPr>
          <a:xfrm>
            <a:off x="152375" y="2043928"/>
            <a:ext cx="5865550" cy="3047200"/>
          </a:xfrm>
          <a:prstGeom prst="rect">
            <a:avLst/>
          </a:prstGeom>
          <a:noFill/>
          <a:ln>
            <a:noFill/>
          </a:ln>
        </p:spPr>
      </p:pic>
      <p:sp>
        <p:nvSpPr>
          <p:cNvPr id="352" name="Google Shape;352;g1398faf59f8_1_241"/>
          <p:cNvSpPr txBox="1"/>
          <p:nvPr/>
        </p:nvSpPr>
        <p:spPr>
          <a:xfrm>
            <a:off x="6149150" y="3268375"/>
            <a:ext cx="2912100" cy="16932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El encoder toma features a diferentes escalas con varios rates de atrous convolutions</a:t>
            </a:r>
            <a:endParaRPr b="0" i="0" sz="1400" u="none" cap="none" strike="noStrike">
              <a:solidFill>
                <a:srgbClr val="000000"/>
              </a:solidFill>
              <a:latin typeface="Lato"/>
              <a:ea typeface="Lato"/>
              <a:cs typeface="Lato"/>
              <a:sym typeface="Lato"/>
            </a:endParaRPr>
          </a:p>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El encoder hace downsample x16 y el decoder x4 y luego x4 para obtener mismo tamaño</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g1398faf59f8_1_248"/>
          <p:cNvSpPr txBox="1"/>
          <p:nvPr>
            <p:ph type="title"/>
          </p:nvPr>
        </p:nvSpPr>
        <p:spPr>
          <a:xfrm>
            <a:off x="727650" y="57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Performance Pascal VOC 2012</a:t>
            </a:r>
            <a:endParaRPr/>
          </a:p>
        </p:txBody>
      </p:sp>
      <p:pic>
        <p:nvPicPr>
          <p:cNvPr id="358" name="Google Shape;358;g1398faf59f8_1_248"/>
          <p:cNvPicPr preferRelativeResize="0"/>
          <p:nvPr/>
        </p:nvPicPr>
        <p:blipFill rotWithShape="1">
          <a:blip r:embed="rId3">
            <a:alphaModFix/>
          </a:blip>
          <a:srcRect b="0" l="0" r="0" t="0"/>
          <a:stretch/>
        </p:blipFill>
        <p:spPr>
          <a:xfrm>
            <a:off x="2663075" y="1110075"/>
            <a:ext cx="3817850" cy="39173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g1398faf59f8_1_253"/>
          <p:cNvSpPr txBox="1"/>
          <p:nvPr>
            <p:ph type="title"/>
          </p:nvPr>
        </p:nvSpPr>
        <p:spPr>
          <a:xfrm>
            <a:off x="727650" y="585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Performance Cityscapes</a:t>
            </a:r>
            <a:endParaRPr/>
          </a:p>
        </p:txBody>
      </p:sp>
      <p:pic>
        <p:nvPicPr>
          <p:cNvPr id="364" name="Google Shape;364;g1398faf59f8_1_253"/>
          <p:cNvPicPr preferRelativeResize="0"/>
          <p:nvPr/>
        </p:nvPicPr>
        <p:blipFill rotWithShape="1">
          <a:blip r:embed="rId3">
            <a:alphaModFix/>
          </a:blip>
          <a:srcRect b="0" l="0" r="0" t="0"/>
          <a:stretch/>
        </p:blipFill>
        <p:spPr>
          <a:xfrm>
            <a:off x="2152989" y="1744375"/>
            <a:ext cx="4838027" cy="30115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g1398faf59f8_1_258"/>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Segmentación de instancias</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70" name="Google Shape;370;g1398faf59f8_1_258"/>
          <p:cNvSpPr txBox="1"/>
          <p:nvPr>
            <p:ph idx="1" type="body"/>
          </p:nvPr>
        </p:nvSpPr>
        <p:spPr>
          <a:xfrm>
            <a:off x="666625" y="1304050"/>
            <a:ext cx="7688700" cy="361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t/>
            </a:r>
            <a:endParaRPr sz="1000">
              <a:latin typeface="Montserrat"/>
              <a:ea typeface="Montserrat"/>
              <a:cs typeface="Montserrat"/>
              <a:sym typeface="Montserrat"/>
            </a:endParaRPr>
          </a:p>
        </p:txBody>
      </p:sp>
      <p:pic>
        <p:nvPicPr>
          <p:cNvPr id="371" name="Google Shape;371;g1398faf59f8_1_258"/>
          <p:cNvPicPr preferRelativeResize="0"/>
          <p:nvPr/>
        </p:nvPicPr>
        <p:blipFill rotWithShape="1">
          <a:blip r:embed="rId3">
            <a:alphaModFix/>
          </a:blip>
          <a:srcRect b="0" l="0" r="0" t="0"/>
          <a:stretch/>
        </p:blipFill>
        <p:spPr>
          <a:xfrm>
            <a:off x="287900" y="1767425"/>
            <a:ext cx="8628275" cy="2354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g1398015500e_0_7"/>
          <p:cNvSpPr txBox="1"/>
          <p:nvPr>
            <p:ph idx="1" type="body"/>
          </p:nvPr>
        </p:nvSpPr>
        <p:spPr>
          <a:xfrm>
            <a:off x="468775" y="1356175"/>
            <a:ext cx="8190600" cy="2261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a:latin typeface="Montserrat"/>
                <a:ea typeface="Montserrat"/>
                <a:cs typeface="Montserrat"/>
                <a:sym typeface="Montserrat"/>
              </a:rPr>
              <a:t>Los orígenes de este problema se pueden clasificar en efectos externos, como oclusión u objetos borrosos, o efectos internos debido a un comportamiento inapropiado de la red sobre los bordes de los anchor boxes. Es decir, en el paper, se propone que cuando un objeto pasa de ser detectado por un anchor box a otro, la confianza de detección disminuye considerablemente. Puntualmente, se analizan tres posibles situaciones que generen un cambio en el achor box: desplazamiento, cambio de escala y cambio de relación de aspecto.</a:t>
            </a:r>
            <a:endParaRPr>
              <a:latin typeface="Montserrat"/>
              <a:ea typeface="Montserrat"/>
              <a:cs typeface="Montserrat"/>
              <a:sym typeface="Montserrat"/>
            </a:endParaRPr>
          </a:p>
        </p:txBody>
      </p:sp>
      <p:sp>
        <p:nvSpPr>
          <p:cNvPr id="109" name="Google Shape;109;g1398015500e_0_7"/>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Bounding Boxes intermitentes</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110" name="Google Shape;110;g1398015500e_0_7"/>
          <p:cNvPicPr preferRelativeResize="0"/>
          <p:nvPr/>
        </p:nvPicPr>
        <p:blipFill rotWithShape="1">
          <a:blip r:embed="rId3">
            <a:alphaModFix/>
          </a:blip>
          <a:srcRect b="0" l="0" r="0" t="0"/>
          <a:stretch/>
        </p:blipFill>
        <p:spPr>
          <a:xfrm>
            <a:off x="164600" y="3003900"/>
            <a:ext cx="8798925" cy="1607775"/>
          </a:xfrm>
          <a:prstGeom prst="rect">
            <a:avLst/>
          </a:prstGeom>
          <a:noFill/>
          <a:ln>
            <a:noFill/>
          </a:ln>
        </p:spPr>
      </p:pic>
      <p:sp>
        <p:nvSpPr>
          <p:cNvPr id="111" name="Google Shape;111;g1398015500e_0_7"/>
          <p:cNvSpPr txBox="1"/>
          <p:nvPr/>
        </p:nvSpPr>
        <p:spPr>
          <a:xfrm>
            <a:off x="696300" y="477875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Hosoya, et al., 2019. </a:t>
            </a:r>
            <a:r>
              <a:rPr b="0" i="0" lang="es" sz="1000" u="none" cap="none" strike="noStrike">
                <a:solidFill>
                  <a:srgbClr val="000000"/>
                </a:solidFill>
                <a:highlight>
                  <a:srgbClr val="FFFFFF"/>
                </a:highlight>
                <a:latin typeface="Montserrat"/>
                <a:ea typeface="Montserrat"/>
                <a:cs typeface="Montserrat"/>
                <a:sym typeface="Montserrat"/>
              </a:rPr>
              <a:t>Analysis and a Solution of Momentarily Missed Detection for Anchor-based Object Detectors. </a:t>
            </a:r>
            <a:r>
              <a:rPr b="0" i="0" lang="es" sz="1000" u="sng" cap="none" strike="noStrike">
                <a:solidFill>
                  <a:schemeClr val="hlink"/>
                </a:solidFill>
                <a:latin typeface="Montserrat"/>
                <a:ea typeface="Montserrat"/>
                <a:cs typeface="Montserrat"/>
                <a:sym typeface="Montserrat"/>
                <a:hlinkClick r:id="rId4"/>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g1398faf59f8_1_264"/>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Mask R-CNN</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377" name="Google Shape;377;g1398faf59f8_1_264"/>
          <p:cNvPicPr preferRelativeResize="0"/>
          <p:nvPr/>
        </p:nvPicPr>
        <p:blipFill rotWithShape="1">
          <a:blip r:embed="rId3">
            <a:alphaModFix/>
          </a:blip>
          <a:srcRect b="0" l="0" r="0" t="0"/>
          <a:stretch/>
        </p:blipFill>
        <p:spPr>
          <a:xfrm>
            <a:off x="152400" y="1368325"/>
            <a:ext cx="8839201" cy="3671234"/>
          </a:xfrm>
          <a:prstGeom prst="rect">
            <a:avLst/>
          </a:prstGeom>
          <a:noFill/>
          <a:ln>
            <a:noFill/>
          </a:ln>
        </p:spPr>
      </p:pic>
      <p:sp>
        <p:nvSpPr>
          <p:cNvPr id="378" name="Google Shape;378;g1398faf59f8_1_264"/>
          <p:cNvSpPr txBox="1"/>
          <p:nvPr/>
        </p:nvSpPr>
        <p:spPr>
          <a:xfrm>
            <a:off x="5746125" y="1520675"/>
            <a:ext cx="2852100" cy="554100"/>
          </a:xfrm>
          <a:prstGeom prst="rect">
            <a:avLst/>
          </a:prstGeom>
          <a:solidFill>
            <a:schemeClr val="lt1"/>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Scores de clasificación</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Coordenadas de la caja</a:t>
            </a:r>
            <a:endParaRPr b="0" i="0" sz="1200" u="none" cap="none" strike="noStrike">
              <a:solidFill>
                <a:srgbClr val="000000"/>
              </a:solidFill>
              <a:latin typeface="Montserrat"/>
              <a:ea typeface="Montserrat"/>
              <a:cs typeface="Montserrat"/>
              <a:sym typeface="Montserrat"/>
            </a:endParaRPr>
          </a:p>
        </p:txBody>
      </p:sp>
      <p:sp>
        <p:nvSpPr>
          <p:cNvPr id="379" name="Google Shape;379;g1398faf59f8_1_264"/>
          <p:cNvSpPr txBox="1"/>
          <p:nvPr/>
        </p:nvSpPr>
        <p:spPr>
          <a:xfrm>
            <a:off x="7224725" y="4062600"/>
            <a:ext cx="1767000" cy="554100"/>
          </a:xfrm>
          <a:prstGeom prst="rect">
            <a:avLst/>
          </a:prstGeom>
          <a:solidFill>
            <a:schemeClr val="lt1"/>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Predicción de una máscara por clase</a:t>
            </a:r>
            <a:endParaRPr b="0" i="0" sz="1400" u="none" cap="none" strike="noStrike">
              <a:solidFill>
                <a:srgbClr val="000000"/>
              </a:solidFill>
              <a:latin typeface="Lato"/>
              <a:ea typeface="Lato"/>
              <a:cs typeface="Lato"/>
              <a:sym typeface="Lato"/>
            </a:endParaRPr>
          </a:p>
        </p:txBody>
      </p:sp>
      <p:sp>
        <p:nvSpPr>
          <p:cNvPr id="380" name="Google Shape;380;g1398faf59f8_1_264"/>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Fei-Fei Li, Ranjay Krishna, Danfei Xu. Lecture 12: Detection and Segmentation</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g1398faf59f8_1_272"/>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Mask R-CNN</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86" name="Google Shape;386;g1398faf59f8_1_272"/>
          <p:cNvSpPr txBox="1"/>
          <p:nvPr>
            <p:ph idx="1" type="body"/>
          </p:nvPr>
        </p:nvSpPr>
        <p:spPr>
          <a:xfrm>
            <a:off x="666625" y="1304050"/>
            <a:ext cx="7688700" cy="361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Proviene de la familia R-CNN, Fast R-CNN y Faster R-CNN.</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Como ellas es una red de dos etapas.</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la segunda etapa se predice una máscara binaria para cada clase en cada una de las RoI, la cual es procesada en paralelo con la predicción de clase y bounding box.</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Se define una función de costo multitarea, contemplando un término para la clase, un término para el bounding box y otro para la máscara. Los primeros son idénticos a los de Fast R-CNN.</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El tercer término es la binary cross-entropy entre la máscara predicha y la ground truth, pixel a pixel (en la resolución de la máscara).</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Solo la máscara de la clase relacionada a la RoI en cuestión contribuye a la función de costo.</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p:txBody>
      </p:sp>
      <p:sp>
        <p:nvSpPr>
          <p:cNvPr id="387" name="Google Shape;387;g1398faf59f8_1_272"/>
          <p:cNvSpPr txBox="1"/>
          <p:nvPr/>
        </p:nvSpPr>
        <p:spPr>
          <a:xfrm>
            <a:off x="1016075" y="4898250"/>
            <a:ext cx="4036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388" name="Google Shape;388;g1398faf59f8_1_272"/>
          <p:cNvSpPr txBox="1"/>
          <p:nvPr/>
        </p:nvSpPr>
        <p:spPr>
          <a:xfrm>
            <a:off x="497525" y="4589900"/>
            <a:ext cx="40362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He et al. Mask R-CNN.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g1398faf59f8_1_279"/>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Mask R-CNN</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394" name="Google Shape;394;g1398faf59f8_1_279"/>
          <p:cNvPicPr preferRelativeResize="0"/>
          <p:nvPr/>
        </p:nvPicPr>
        <p:blipFill rotWithShape="1">
          <a:blip r:embed="rId3">
            <a:alphaModFix/>
          </a:blip>
          <a:srcRect b="0" l="0" r="0" t="0"/>
          <a:stretch/>
        </p:blipFill>
        <p:spPr>
          <a:xfrm>
            <a:off x="350375" y="1682674"/>
            <a:ext cx="8197999" cy="2263625"/>
          </a:xfrm>
          <a:prstGeom prst="rect">
            <a:avLst/>
          </a:prstGeom>
          <a:noFill/>
          <a:ln>
            <a:noFill/>
          </a:ln>
        </p:spPr>
      </p:pic>
      <p:sp>
        <p:nvSpPr>
          <p:cNvPr id="395" name="Google Shape;395;g1398faf59f8_1_279"/>
          <p:cNvSpPr txBox="1"/>
          <p:nvPr/>
        </p:nvSpPr>
        <p:spPr>
          <a:xfrm>
            <a:off x="497525" y="4589900"/>
            <a:ext cx="40362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He et al. Mask R-CNN. </a:t>
            </a:r>
            <a:r>
              <a:rPr b="0" i="0" lang="es" sz="1000" u="sng" cap="none" strike="noStrike">
                <a:solidFill>
                  <a:schemeClr val="hlink"/>
                </a:solidFill>
                <a:latin typeface="Montserrat"/>
                <a:ea typeface="Montserrat"/>
                <a:cs typeface="Montserrat"/>
                <a:sym typeface="Montserrat"/>
                <a:hlinkClick r:id="rId4"/>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g1398faf59f8_1_286"/>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2600"/>
              <a:buNone/>
            </a:pPr>
            <a:r>
              <a:rPr lang="es"/>
              <a:t>Open Source Frameworks</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401" name="Google Shape;401;g1398faf59f8_1_286"/>
          <p:cNvSpPr txBox="1"/>
          <p:nvPr>
            <p:ph idx="1" type="body"/>
          </p:nvPr>
        </p:nvSpPr>
        <p:spPr>
          <a:xfrm>
            <a:off x="666625" y="1304050"/>
            <a:ext cx="7688700" cy="361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Hay muchas buenas implementaciones de código abierta, en varios lenguajes.</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TensorFlow Detection API:</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u="sng">
                <a:solidFill>
                  <a:schemeClr val="hlink"/>
                </a:solidFill>
                <a:latin typeface="Montserrat"/>
                <a:ea typeface="Montserrat"/>
                <a:cs typeface="Montserrat"/>
                <a:sym typeface="Montserrat"/>
                <a:hlinkClick r:id="rId3"/>
              </a:rPr>
              <a:t>https://github.com/tensorflow/models/tree/master/research/object_detection</a:t>
            </a:r>
            <a:r>
              <a:rPr lang="es" sz="1200">
                <a:latin typeface="Montserrat"/>
                <a:ea typeface="Montserrat"/>
                <a:cs typeface="Montserrat"/>
                <a:sym typeface="Montserrat"/>
              </a:rPr>
              <a:t> </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Faster RCNN, SSD, RFCN, Mask R-CNN, …</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Detectron2 (PyTorch)</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u="sng">
                <a:solidFill>
                  <a:schemeClr val="hlink"/>
                </a:solidFill>
                <a:latin typeface="Montserrat"/>
                <a:ea typeface="Montserrat"/>
                <a:cs typeface="Montserrat"/>
                <a:sym typeface="Montserrat"/>
                <a:hlinkClick r:id="rId4"/>
              </a:rPr>
              <a:t>https://github.com/facebookresearch/detectron2</a:t>
            </a:r>
            <a:r>
              <a:rPr lang="es" sz="1200">
                <a:latin typeface="Montserrat"/>
                <a:ea typeface="Montserrat"/>
                <a:cs typeface="Montserrat"/>
                <a:sym typeface="Montserrat"/>
              </a:rPr>
              <a:t> </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Mask R-CNN, RetinaNet, Faster R-CNN, RPN, Fast R-CNN, R-FCN, ...</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Pueden ser usados para reentrenar modelos haciendo Fine Tuning o Transfer Learning.</a:t>
            </a:r>
            <a:endParaRPr sz="1200">
              <a:latin typeface="Montserrat"/>
              <a:ea typeface="Montserrat"/>
              <a:cs typeface="Montserrat"/>
              <a:sym typeface="Montserra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g1398faf59f8_1_291"/>
          <p:cNvSpPr txBox="1"/>
          <p:nvPr>
            <p:ph type="title"/>
          </p:nvPr>
        </p:nvSpPr>
        <p:spPr>
          <a:xfrm>
            <a:off x="687400" y="5548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Datasets</a:t>
            </a:r>
            <a:endParaRPr/>
          </a:p>
        </p:txBody>
      </p:sp>
      <p:sp>
        <p:nvSpPr>
          <p:cNvPr id="407" name="Google Shape;407;g1398faf59f8_1_291"/>
          <p:cNvSpPr txBox="1"/>
          <p:nvPr>
            <p:ph idx="1" type="body"/>
          </p:nvPr>
        </p:nvSpPr>
        <p:spPr>
          <a:xfrm>
            <a:off x="421125" y="2134925"/>
            <a:ext cx="7688700" cy="13197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Char char="●"/>
            </a:pPr>
            <a:r>
              <a:rPr lang="es" sz="1400">
                <a:latin typeface="Montserrat"/>
                <a:ea typeface="Montserrat"/>
                <a:cs typeface="Montserrat"/>
                <a:sym typeface="Montserrat"/>
              </a:rPr>
              <a:t>Pascal VOC: </a:t>
            </a:r>
            <a:r>
              <a:rPr lang="es" sz="1400" u="sng">
                <a:solidFill>
                  <a:schemeClr val="hlink"/>
                </a:solidFill>
                <a:latin typeface="Montserrat"/>
                <a:ea typeface="Montserrat"/>
                <a:cs typeface="Montserrat"/>
                <a:sym typeface="Montserrat"/>
                <a:hlinkClick r:id="rId3"/>
              </a:rPr>
              <a:t>http://host.robots.ox.ac.uk/pascal/VOC/</a:t>
            </a:r>
            <a:r>
              <a:rPr lang="es" sz="1400">
                <a:latin typeface="Montserrat"/>
                <a:ea typeface="Montserrat"/>
                <a:cs typeface="Montserrat"/>
                <a:sym typeface="Montserrat"/>
              </a:rPr>
              <a:t>, </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Char char="●"/>
            </a:pPr>
            <a:r>
              <a:rPr lang="es" sz="1400">
                <a:latin typeface="Montserrat"/>
                <a:ea typeface="Montserrat"/>
                <a:cs typeface="Montserrat"/>
                <a:sym typeface="Montserrat"/>
              </a:rPr>
              <a:t>Pascal Context: </a:t>
            </a:r>
            <a:r>
              <a:rPr lang="es" sz="1400" u="sng">
                <a:solidFill>
                  <a:schemeClr val="hlink"/>
                </a:solidFill>
                <a:latin typeface="Montserrat"/>
                <a:ea typeface="Montserrat"/>
                <a:cs typeface="Montserrat"/>
                <a:sym typeface="Montserrat"/>
                <a:hlinkClick r:id="rId4"/>
              </a:rPr>
              <a:t>https://cs.stanford.edu/~roozbeh/pascal-context/</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Char char="●"/>
            </a:pPr>
            <a:r>
              <a:rPr lang="es" sz="1400">
                <a:latin typeface="Montserrat"/>
                <a:ea typeface="Montserrat"/>
                <a:cs typeface="Montserrat"/>
                <a:sym typeface="Montserrat"/>
              </a:rPr>
              <a:t>MS COCO: </a:t>
            </a:r>
            <a:r>
              <a:rPr lang="es" sz="1400" u="sng">
                <a:solidFill>
                  <a:schemeClr val="hlink"/>
                </a:solidFill>
                <a:latin typeface="Montserrat"/>
                <a:ea typeface="Montserrat"/>
                <a:cs typeface="Montserrat"/>
                <a:sym typeface="Montserrat"/>
                <a:hlinkClick r:id="rId5"/>
              </a:rPr>
              <a:t>https://cocodataset.org/#panoptic-2020</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Char char="●"/>
            </a:pPr>
            <a:r>
              <a:rPr lang="es" sz="1400">
                <a:latin typeface="Montserrat"/>
                <a:ea typeface="Montserrat"/>
                <a:cs typeface="Montserrat"/>
                <a:sym typeface="Montserrat"/>
              </a:rPr>
              <a:t>Cityscapes: </a:t>
            </a:r>
            <a:r>
              <a:rPr lang="es" sz="1400" u="sng">
                <a:solidFill>
                  <a:schemeClr val="hlink"/>
                </a:solidFill>
                <a:latin typeface="Montserrat"/>
                <a:ea typeface="Montserrat"/>
                <a:cs typeface="Montserrat"/>
                <a:sym typeface="Montserrat"/>
                <a:hlinkClick r:id="rId6"/>
              </a:rPr>
              <a:t>https://www.cityscapes-dataset.com/dataset-overview/</a:t>
            </a:r>
            <a:endParaRPr sz="14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sz="1500">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11" name="Shape 411"/>
        <p:cNvGrpSpPr/>
        <p:nvPr/>
      </p:nvGrpSpPr>
      <p:grpSpPr>
        <a:xfrm>
          <a:off x="0" y="0"/>
          <a:ext cx="0" cy="0"/>
          <a:chOff x="0" y="0"/>
          <a:chExt cx="0" cy="0"/>
        </a:xfrm>
      </p:grpSpPr>
      <p:sp>
        <p:nvSpPr>
          <p:cNvPr id="412" name="Google Shape;412;g1398faf59f8_1_296"/>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Timeline Algoritmos de segmentación</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413" name="Google Shape;413;g1398faf59f8_1_296"/>
          <p:cNvPicPr preferRelativeResize="0"/>
          <p:nvPr/>
        </p:nvPicPr>
        <p:blipFill rotWithShape="1">
          <a:blip r:embed="rId3">
            <a:alphaModFix/>
          </a:blip>
          <a:srcRect b="0" l="0" r="0" t="0"/>
          <a:stretch/>
        </p:blipFill>
        <p:spPr>
          <a:xfrm>
            <a:off x="152400" y="1292125"/>
            <a:ext cx="8839203" cy="327206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g1398faf59f8_1_301"/>
          <p:cNvSpPr txBox="1"/>
          <p:nvPr>
            <p:ph type="title"/>
          </p:nvPr>
        </p:nvSpPr>
        <p:spPr>
          <a:xfrm>
            <a:off x="84100" y="604525"/>
            <a:ext cx="8990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Sobre la explicabilidad de las redes convolucionales</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419" name="Google Shape;419;g1398faf59f8_1_301"/>
          <p:cNvPicPr preferRelativeResize="0"/>
          <p:nvPr/>
        </p:nvPicPr>
        <p:blipFill rotWithShape="1">
          <a:blip r:embed="rId3">
            <a:alphaModFix/>
          </a:blip>
          <a:srcRect b="0" l="0" r="0" t="0"/>
          <a:stretch/>
        </p:blipFill>
        <p:spPr>
          <a:xfrm>
            <a:off x="1813175" y="1782650"/>
            <a:ext cx="4876800" cy="25908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g1398faf59f8_1_306"/>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Grad CAM</a:t>
            </a:r>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425" name="Google Shape;425;g1398faf59f8_1_306"/>
          <p:cNvPicPr preferRelativeResize="0"/>
          <p:nvPr/>
        </p:nvPicPr>
        <p:blipFill rotWithShape="1">
          <a:blip r:embed="rId3">
            <a:alphaModFix/>
          </a:blip>
          <a:srcRect b="0" l="0" r="0" t="0"/>
          <a:stretch/>
        </p:blipFill>
        <p:spPr>
          <a:xfrm>
            <a:off x="152400" y="1139725"/>
            <a:ext cx="8227651" cy="3173425"/>
          </a:xfrm>
          <a:prstGeom prst="rect">
            <a:avLst/>
          </a:prstGeom>
          <a:noFill/>
          <a:ln>
            <a:noFill/>
          </a:ln>
        </p:spPr>
      </p:pic>
      <p:sp>
        <p:nvSpPr>
          <p:cNvPr id="426" name="Google Shape;426;g1398faf59f8_1_306"/>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Selvaraju et al. Grad-CAM: Visual Explanations from Deep Networks via Gradient-based Localization. </a:t>
            </a:r>
            <a:r>
              <a:rPr b="0" i="0" lang="es" sz="1000" u="sng" cap="none" strike="noStrike">
                <a:solidFill>
                  <a:schemeClr val="hlink"/>
                </a:solidFill>
                <a:latin typeface="Montserrat"/>
                <a:ea typeface="Montserrat"/>
                <a:cs typeface="Montserrat"/>
                <a:sym typeface="Montserrat"/>
                <a:hlinkClick r:id="rId4"/>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g1398faf59f8_1_312"/>
          <p:cNvSpPr txBox="1"/>
          <p:nvPr>
            <p:ph type="title"/>
          </p:nvPr>
        </p:nvSpPr>
        <p:spPr>
          <a:xfrm>
            <a:off x="729450" y="533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Grad CAM</a:t>
            </a:r>
            <a:endParaRPr/>
          </a:p>
        </p:txBody>
      </p:sp>
      <p:sp>
        <p:nvSpPr>
          <p:cNvPr id="432" name="Google Shape;432;g1398faf59f8_1_312"/>
          <p:cNvSpPr txBox="1"/>
          <p:nvPr>
            <p:ph idx="1" type="body"/>
          </p:nvPr>
        </p:nvSpPr>
        <p:spPr>
          <a:xfrm>
            <a:off x="729450" y="1541650"/>
            <a:ext cx="7688700" cy="279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a:t>Método para analizar el funcionamiento de casi cualquier red convolucional.</a:t>
            </a:r>
            <a:endParaRPr/>
          </a:p>
          <a:p>
            <a:pPr indent="0" lvl="0" marL="0" rtl="0" algn="l">
              <a:lnSpc>
                <a:spcPct val="115000"/>
              </a:lnSpc>
              <a:spcBef>
                <a:spcPts val="0"/>
              </a:spcBef>
              <a:spcAft>
                <a:spcPts val="0"/>
              </a:spcAft>
              <a:buSzPts val="1300"/>
              <a:buNone/>
            </a:pPr>
            <a:r>
              <a:rPr lang="es"/>
              <a:t>Analiza qué activaciones son más relevantes para la activación de la salida (o alguna neurona intermedia)</a:t>
            </a:r>
            <a:endParaRPr/>
          </a:p>
          <a:p>
            <a:pPr indent="0" lvl="0" marL="0" rtl="0" algn="l">
              <a:lnSpc>
                <a:spcPct val="115000"/>
              </a:lnSpc>
              <a:spcBef>
                <a:spcPts val="0"/>
              </a:spcBef>
              <a:spcAft>
                <a:spcPts val="0"/>
              </a:spcAft>
              <a:buSzPts val="1300"/>
              <a:buNone/>
            </a:pPr>
            <a:r>
              <a:rPr lang="es"/>
              <a:t>Dada las activaciones de interés A(k) se calcula la importancia de cada canal del mapa de características dado para la salida de interés, y luego se calcula la combinación lineal de todos los mapas y sus importancias.</a:t>
            </a:r>
            <a:endParaRPr/>
          </a:p>
          <a:p>
            <a:pPr indent="0" lvl="0" marL="0" rtl="0" algn="l">
              <a:lnSpc>
                <a:spcPct val="115000"/>
              </a:lnSpc>
              <a:spcBef>
                <a:spcPts val="0"/>
              </a:spcBef>
              <a:spcAft>
                <a:spcPts val="0"/>
              </a:spcAft>
              <a:buSzPts val="1300"/>
              <a:buNone/>
            </a:pPr>
            <a:r>
              <a:rPr lang="es"/>
              <a:t>Generalmente se hace sobre las últimas capas que tienen un buen compromiso entre conservación espacial y contenido semántico.</a:t>
            </a:r>
            <a:endParaRPr/>
          </a:p>
        </p:txBody>
      </p:sp>
      <p:pic>
        <p:nvPicPr>
          <p:cNvPr id="433" name="Google Shape;433;g1398faf59f8_1_312"/>
          <p:cNvPicPr preferRelativeResize="0"/>
          <p:nvPr/>
        </p:nvPicPr>
        <p:blipFill rotWithShape="1">
          <a:blip r:embed="rId3">
            <a:alphaModFix/>
          </a:blip>
          <a:srcRect b="0" l="0" r="0" t="0"/>
          <a:stretch/>
        </p:blipFill>
        <p:spPr>
          <a:xfrm>
            <a:off x="4817075" y="3424238"/>
            <a:ext cx="3448050" cy="1019175"/>
          </a:xfrm>
          <a:prstGeom prst="rect">
            <a:avLst/>
          </a:prstGeom>
          <a:noFill/>
          <a:ln>
            <a:noFill/>
          </a:ln>
        </p:spPr>
      </p:pic>
      <p:pic>
        <p:nvPicPr>
          <p:cNvPr id="434" name="Google Shape;434;g1398faf59f8_1_312"/>
          <p:cNvPicPr preferRelativeResize="0"/>
          <p:nvPr/>
        </p:nvPicPr>
        <p:blipFill rotWithShape="1">
          <a:blip r:embed="rId4">
            <a:alphaModFix/>
          </a:blip>
          <a:srcRect b="0" l="0" r="0" t="0"/>
          <a:stretch/>
        </p:blipFill>
        <p:spPr>
          <a:xfrm>
            <a:off x="729450" y="3355397"/>
            <a:ext cx="2830350" cy="1088025"/>
          </a:xfrm>
          <a:prstGeom prst="rect">
            <a:avLst/>
          </a:prstGeom>
          <a:noFill/>
          <a:ln>
            <a:noFill/>
          </a:ln>
        </p:spPr>
      </p:pic>
      <p:sp>
        <p:nvSpPr>
          <p:cNvPr id="435" name="Google Shape;435;g1398faf59f8_1_312"/>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Selvaraju et al. Grad-CAM: Visual Explanations from Deep Networks via Gradient-based Localization. </a:t>
            </a:r>
            <a:r>
              <a:rPr b="0" i="0" lang="es" sz="1000" u="sng" cap="none" strike="noStrike">
                <a:solidFill>
                  <a:schemeClr val="hlink"/>
                </a:solidFill>
                <a:latin typeface="Montserrat"/>
                <a:ea typeface="Montserrat"/>
                <a:cs typeface="Montserrat"/>
                <a:sym typeface="Montserrat"/>
                <a:hlinkClick r:id="rId5"/>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g1398faf59f8_1_320"/>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Grad CAM</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pic>
        <p:nvPicPr>
          <p:cNvPr id="441" name="Google Shape;441;g1398faf59f8_1_320"/>
          <p:cNvPicPr preferRelativeResize="0"/>
          <p:nvPr/>
        </p:nvPicPr>
        <p:blipFill rotWithShape="1">
          <a:blip r:embed="rId3">
            <a:alphaModFix/>
          </a:blip>
          <a:srcRect b="0" l="0" r="0" t="0"/>
          <a:stretch/>
        </p:blipFill>
        <p:spPr>
          <a:xfrm>
            <a:off x="4854437" y="932150"/>
            <a:ext cx="3610611" cy="1895576"/>
          </a:xfrm>
          <a:prstGeom prst="rect">
            <a:avLst/>
          </a:prstGeom>
          <a:noFill/>
          <a:ln>
            <a:noFill/>
          </a:ln>
        </p:spPr>
      </p:pic>
      <p:pic>
        <p:nvPicPr>
          <p:cNvPr id="442" name="Google Shape;442;g1398faf59f8_1_320"/>
          <p:cNvPicPr preferRelativeResize="0"/>
          <p:nvPr/>
        </p:nvPicPr>
        <p:blipFill rotWithShape="1">
          <a:blip r:embed="rId4">
            <a:alphaModFix/>
          </a:blip>
          <a:srcRect b="0" l="0" r="0" t="0"/>
          <a:stretch/>
        </p:blipFill>
        <p:spPr>
          <a:xfrm>
            <a:off x="4854425" y="3059075"/>
            <a:ext cx="3610626" cy="1895576"/>
          </a:xfrm>
          <a:prstGeom prst="rect">
            <a:avLst/>
          </a:prstGeom>
          <a:noFill/>
          <a:ln>
            <a:noFill/>
          </a:ln>
        </p:spPr>
      </p:pic>
      <p:pic>
        <p:nvPicPr>
          <p:cNvPr id="443" name="Google Shape;443;g1398faf59f8_1_320"/>
          <p:cNvPicPr preferRelativeResize="0"/>
          <p:nvPr/>
        </p:nvPicPr>
        <p:blipFill rotWithShape="1">
          <a:blip r:embed="rId5">
            <a:alphaModFix/>
          </a:blip>
          <a:srcRect b="0" l="0" r="0" t="0"/>
          <a:stretch/>
        </p:blipFill>
        <p:spPr>
          <a:xfrm>
            <a:off x="152400" y="1749325"/>
            <a:ext cx="4549638" cy="238856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g1398015500e_0_14"/>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Bounding Boxes intermitentes</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17" name="Google Shape;117;g1398015500e_0_14"/>
          <p:cNvSpPr txBox="1"/>
          <p:nvPr/>
        </p:nvSpPr>
        <p:spPr>
          <a:xfrm>
            <a:off x="696300" y="477875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Hosoya, et al., 2019. </a:t>
            </a:r>
            <a:r>
              <a:rPr b="0" i="0" lang="es" sz="1000" u="none" cap="none" strike="noStrike">
                <a:solidFill>
                  <a:srgbClr val="000000"/>
                </a:solidFill>
                <a:highlight>
                  <a:srgbClr val="FFFFFF"/>
                </a:highlight>
                <a:latin typeface="Montserrat"/>
                <a:ea typeface="Montserrat"/>
                <a:cs typeface="Montserrat"/>
                <a:sym typeface="Montserrat"/>
              </a:rPr>
              <a:t>Analysis and a Solution of Momentarily Missed Detection for Anchor-based Object Detectors.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118" name="Google Shape;118;g1398015500e_0_14"/>
          <p:cNvPicPr preferRelativeResize="0"/>
          <p:nvPr/>
        </p:nvPicPr>
        <p:blipFill rotWithShape="1">
          <a:blip r:embed="rId4">
            <a:alphaModFix/>
          </a:blip>
          <a:srcRect b="0" l="0" r="0" t="0"/>
          <a:stretch/>
        </p:blipFill>
        <p:spPr>
          <a:xfrm>
            <a:off x="4468621" y="1295646"/>
            <a:ext cx="4346275" cy="1837525"/>
          </a:xfrm>
          <a:prstGeom prst="rect">
            <a:avLst/>
          </a:prstGeom>
          <a:noFill/>
          <a:ln>
            <a:noFill/>
          </a:ln>
        </p:spPr>
      </p:pic>
      <p:pic>
        <p:nvPicPr>
          <p:cNvPr id="119" name="Google Shape;119;g1398015500e_0_14"/>
          <p:cNvPicPr preferRelativeResize="0"/>
          <p:nvPr/>
        </p:nvPicPr>
        <p:blipFill rotWithShape="1">
          <a:blip r:embed="rId5">
            <a:alphaModFix/>
          </a:blip>
          <a:srcRect b="0" l="0" r="0" t="0"/>
          <a:stretch/>
        </p:blipFill>
        <p:spPr>
          <a:xfrm>
            <a:off x="4468625" y="3050025"/>
            <a:ext cx="4163822" cy="1813173"/>
          </a:xfrm>
          <a:prstGeom prst="rect">
            <a:avLst/>
          </a:prstGeom>
          <a:noFill/>
          <a:ln>
            <a:noFill/>
          </a:ln>
        </p:spPr>
      </p:pic>
      <p:sp>
        <p:nvSpPr>
          <p:cNvPr id="120" name="Google Shape;120;g1398015500e_0_14"/>
          <p:cNvSpPr txBox="1"/>
          <p:nvPr/>
        </p:nvSpPr>
        <p:spPr>
          <a:xfrm>
            <a:off x="559925" y="1419350"/>
            <a:ext cx="37437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comprobar este comportamiento, se procesan imágenes utilizando una SSD. Sobre dichas imágenes se realiza alguna modificación (cambio de escala en la gráfica de arriba y desplazamiento horizontal en la de abajo) y se grafica la evolución del valor de confianza arrojado por un determinado par de anchor boxes.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g1398faf59f8_1_327"/>
          <p:cNvSpPr txBox="1"/>
          <p:nvPr>
            <p:ph type="title"/>
          </p:nvPr>
        </p:nvSpPr>
        <p:spPr>
          <a:xfrm>
            <a:off x="729450" y="561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Grad CAM: Comparación de modelos</a:t>
            </a:r>
            <a:endParaRPr/>
          </a:p>
        </p:txBody>
      </p:sp>
      <p:sp>
        <p:nvSpPr>
          <p:cNvPr id="449" name="Google Shape;449;g1398faf59f8_1_327"/>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t/>
            </a:r>
            <a:endParaRPr/>
          </a:p>
        </p:txBody>
      </p:sp>
      <p:pic>
        <p:nvPicPr>
          <p:cNvPr id="450" name="Google Shape;450;g1398faf59f8_1_327"/>
          <p:cNvPicPr preferRelativeResize="0"/>
          <p:nvPr/>
        </p:nvPicPr>
        <p:blipFill rotWithShape="1">
          <a:blip r:embed="rId3">
            <a:alphaModFix/>
          </a:blip>
          <a:srcRect b="0" l="0" r="0" t="0"/>
          <a:stretch/>
        </p:blipFill>
        <p:spPr>
          <a:xfrm>
            <a:off x="333975" y="1528463"/>
            <a:ext cx="2533650" cy="3095625"/>
          </a:xfrm>
          <a:prstGeom prst="rect">
            <a:avLst/>
          </a:prstGeom>
          <a:noFill/>
          <a:ln>
            <a:noFill/>
          </a:ln>
        </p:spPr>
      </p:pic>
      <p:pic>
        <p:nvPicPr>
          <p:cNvPr id="451" name="Google Shape;451;g1398faf59f8_1_327"/>
          <p:cNvPicPr preferRelativeResize="0"/>
          <p:nvPr/>
        </p:nvPicPr>
        <p:blipFill rotWithShape="1">
          <a:blip r:embed="rId4">
            <a:alphaModFix/>
          </a:blip>
          <a:srcRect b="0" l="0" r="0" t="0"/>
          <a:stretch/>
        </p:blipFill>
        <p:spPr>
          <a:xfrm>
            <a:off x="3854538" y="1826375"/>
            <a:ext cx="4448175" cy="2962275"/>
          </a:xfrm>
          <a:prstGeom prst="rect">
            <a:avLst/>
          </a:prstGeom>
          <a:noFill/>
          <a:ln>
            <a:noFill/>
          </a:ln>
        </p:spPr>
      </p:pic>
      <p:sp>
        <p:nvSpPr>
          <p:cNvPr id="452" name="Google Shape;452;g1398faf59f8_1_327"/>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Selvaraju et al. Grad-CAM: Visual Explanations from Deep Networks via Gradient-based Localization. </a:t>
            </a:r>
            <a:r>
              <a:rPr b="0" i="0" lang="es" sz="1000" u="sng" cap="none" strike="noStrike">
                <a:solidFill>
                  <a:schemeClr val="hlink"/>
                </a:solidFill>
                <a:latin typeface="Montserrat"/>
                <a:ea typeface="Montserrat"/>
                <a:cs typeface="Montserrat"/>
                <a:sym typeface="Montserrat"/>
                <a:hlinkClick r:id="rId5"/>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g1398faf59f8_1_335"/>
          <p:cNvSpPr txBox="1"/>
          <p:nvPr>
            <p:ph type="title"/>
          </p:nvPr>
        </p:nvSpPr>
        <p:spPr>
          <a:xfrm>
            <a:off x="729450" y="6039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Grad CAM: Análisis de modo de fallas</a:t>
            </a:r>
            <a:endParaRPr/>
          </a:p>
        </p:txBody>
      </p:sp>
      <p:sp>
        <p:nvSpPr>
          <p:cNvPr id="458" name="Google Shape;458;g1398faf59f8_1_335"/>
          <p:cNvSpPr txBox="1"/>
          <p:nvPr>
            <p:ph idx="1" type="body"/>
          </p:nvPr>
        </p:nvSpPr>
        <p:spPr>
          <a:xfrm>
            <a:off x="4989325" y="1506600"/>
            <a:ext cx="3428700" cy="28335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sz="1200">
                <a:latin typeface="Montserrat"/>
                <a:ea typeface="Montserrat"/>
                <a:cs typeface="Montserrat"/>
                <a:sym typeface="Montserrat"/>
              </a:rPr>
              <a:t>Se comparan los mapas de activación dados por Grad CAM de las clases correspondientes a los Ground Truth y a las salidas predicha, para los casos en los que el modelos dio falsas categorizaciones para las imágenes dadas.</a:t>
            </a:r>
            <a:endParaRPr sz="1200">
              <a:latin typeface="Montserrat"/>
              <a:ea typeface="Montserrat"/>
              <a:cs typeface="Montserrat"/>
              <a:sym typeface="Montserrat"/>
            </a:endParaRPr>
          </a:p>
        </p:txBody>
      </p:sp>
      <p:pic>
        <p:nvPicPr>
          <p:cNvPr id="459" name="Google Shape;459;g1398faf59f8_1_335"/>
          <p:cNvPicPr preferRelativeResize="0"/>
          <p:nvPr/>
        </p:nvPicPr>
        <p:blipFill rotWithShape="1">
          <a:blip r:embed="rId3">
            <a:alphaModFix/>
          </a:blip>
          <a:srcRect b="0" l="0" r="0" t="0"/>
          <a:stretch/>
        </p:blipFill>
        <p:spPr>
          <a:xfrm>
            <a:off x="882947" y="1458272"/>
            <a:ext cx="3959225" cy="3323350"/>
          </a:xfrm>
          <a:prstGeom prst="rect">
            <a:avLst/>
          </a:prstGeom>
          <a:noFill/>
          <a:ln>
            <a:noFill/>
          </a:ln>
        </p:spPr>
      </p:pic>
      <p:sp>
        <p:nvSpPr>
          <p:cNvPr id="460" name="Google Shape;460;g1398faf59f8_1_335"/>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Selvaraju et al. Grad-CAM: Visual Explanations from Deep Networks via Gradient-based Localization. </a:t>
            </a:r>
            <a:r>
              <a:rPr b="0" i="0" lang="es" sz="1000" u="sng" cap="none" strike="noStrike">
                <a:solidFill>
                  <a:schemeClr val="hlink"/>
                </a:solidFill>
                <a:latin typeface="Montserrat"/>
                <a:ea typeface="Montserrat"/>
                <a:cs typeface="Montserrat"/>
                <a:sym typeface="Montserrat"/>
                <a:hlinkClick r:id="rId4"/>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g1398faf59f8_1_342"/>
          <p:cNvSpPr txBox="1"/>
          <p:nvPr>
            <p:ph type="title"/>
          </p:nvPr>
        </p:nvSpPr>
        <p:spPr>
          <a:xfrm>
            <a:off x="727650" y="5758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Grad CAM: Análisis de modo de fallas</a:t>
            </a:r>
            <a:endParaRPr/>
          </a:p>
          <a:p>
            <a:pPr indent="0" lvl="0" marL="0" rtl="0" algn="l">
              <a:lnSpc>
                <a:spcPct val="100000"/>
              </a:lnSpc>
              <a:spcBef>
                <a:spcPts val="0"/>
              </a:spcBef>
              <a:spcAft>
                <a:spcPts val="0"/>
              </a:spcAft>
              <a:buSzPts val="2600"/>
              <a:buNone/>
            </a:pPr>
            <a:r>
              <a:t/>
            </a:r>
            <a:endParaRPr/>
          </a:p>
        </p:txBody>
      </p:sp>
      <p:sp>
        <p:nvSpPr>
          <p:cNvPr id="466" name="Google Shape;466;g1398faf59f8_1_342"/>
          <p:cNvSpPr txBox="1"/>
          <p:nvPr>
            <p:ph idx="1" type="body"/>
          </p:nvPr>
        </p:nvSpPr>
        <p:spPr>
          <a:xfrm>
            <a:off x="729450" y="2078875"/>
            <a:ext cx="29565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Un problema muy frecuente en Deep Learning, y uno de los que  más se le critica al área es el de los sesgos.</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Con Grad CAM podrían analizarse los sesgos en los que incurre determinado modelo, para tomar acciones correctivas.</a:t>
            </a:r>
            <a:endParaRPr sz="1200">
              <a:latin typeface="Montserrat"/>
              <a:ea typeface="Montserrat"/>
              <a:cs typeface="Montserrat"/>
              <a:sym typeface="Montserrat"/>
            </a:endParaRPr>
          </a:p>
        </p:txBody>
      </p:sp>
      <p:pic>
        <p:nvPicPr>
          <p:cNvPr id="467" name="Google Shape;467;g1398faf59f8_1_342"/>
          <p:cNvPicPr preferRelativeResize="0"/>
          <p:nvPr/>
        </p:nvPicPr>
        <p:blipFill rotWithShape="1">
          <a:blip r:embed="rId3">
            <a:alphaModFix/>
          </a:blip>
          <a:srcRect b="0" l="0" r="0" t="0"/>
          <a:stretch/>
        </p:blipFill>
        <p:spPr>
          <a:xfrm>
            <a:off x="3838350" y="1263450"/>
            <a:ext cx="4437499" cy="3457800"/>
          </a:xfrm>
          <a:prstGeom prst="rect">
            <a:avLst/>
          </a:prstGeom>
          <a:noFill/>
          <a:ln>
            <a:noFill/>
          </a:ln>
        </p:spPr>
      </p:pic>
      <p:sp>
        <p:nvSpPr>
          <p:cNvPr id="468" name="Google Shape;468;g1398faf59f8_1_342"/>
          <p:cNvSpPr txBox="1"/>
          <p:nvPr/>
        </p:nvSpPr>
        <p:spPr>
          <a:xfrm>
            <a:off x="245275" y="4722175"/>
            <a:ext cx="8514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Selvaraju et al. Grad-CAM: Visual Explanations from Deep Networks via Gradient-based Localization. </a:t>
            </a:r>
            <a:r>
              <a:rPr b="0" i="0" lang="es" sz="1000" u="sng" cap="none" strike="noStrike">
                <a:solidFill>
                  <a:schemeClr val="hlink"/>
                </a:solidFill>
                <a:latin typeface="Montserrat"/>
                <a:ea typeface="Montserrat"/>
                <a:cs typeface="Montserrat"/>
                <a:sym typeface="Montserrat"/>
                <a:hlinkClick r:id="rId4"/>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g13991e99863_0_0"/>
          <p:cNvSpPr txBox="1"/>
          <p:nvPr>
            <p:ph type="title"/>
          </p:nvPr>
        </p:nvSpPr>
        <p:spPr>
          <a:xfrm>
            <a:off x="729450" y="2461650"/>
            <a:ext cx="7688700"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a:t>¡GRACIAS POR SU ATENCIÓN!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1398015500e_0_25"/>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Bounding Boxes intermitentes</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26" name="Google Shape;126;g1398015500e_0_25"/>
          <p:cNvSpPr txBox="1"/>
          <p:nvPr/>
        </p:nvSpPr>
        <p:spPr>
          <a:xfrm>
            <a:off x="696300" y="477875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Hosoya, et al., 2019. </a:t>
            </a:r>
            <a:r>
              <a:rPr b="0" i="0" lang="es" sz="1000" u="none" cap="none" strike="noStrike">
                <a:solidFill>
                  <a:srgbClr val="000000"/>
                </a:solidFill>
                <a:highlight>
                  <a:srgbClr val="FFFFFF"/>
                </a:highlight>
                <a:latin typeface="Montserrat"/>
                <a:ea typeface="Montserrat"/>
                <a:cs typeface="Montserrat"/>
                <a:sym typeface="Montserrat"/>
              </a:rPr>
              <a:t>Analysis and a Solution of Momentarily Missed Detection for Anchor-based Object Detectors.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sp>
        <p:nvSpPr>
          <p:cNvPr id="127" name="Google Shape;127;g1398015500e_0_25"/>
          <p:cNvSpPr txBox="1"/>
          <p:nvPr/>
        </p:nvSpPr>
        <p:spPr>
          <a:xfrm>
            <a:off x="559925" y="1419350"/>
            <a:ext cx="81516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128" name="Google Shape;128;g1398015500e_0_25"/>
          <p:cNvSpPr txBox="1"/>
          <p:nvPr/>
        </p:nvSpPr>
        <p:spPr>
          <a:xfrm>
            <a:off x="572950" y="1380275"/>
            <a:ext cx="82035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origen de este comportamiento está en la forma en la que se seleccionan las detecciones positivas al momento de entrenar el modelo. Originalmente, se seleccionan múltiples anchor boxes como ejemplos positivos si su IoU con la etiqueta sobrepasa un valor umbral fijo (generalmente 0.5). Se considera a este, un umbral “duro”.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cambio, ellos proponen utilizar un umbral más “suave”, dado por la siguiente función: </a:t>
            </a:r>
            <a:endParaRPr b="0" i="0" sz="1400" u="none" cap="none" strike="noStrike">
              <a:solidFill>
                <a:srgbClr val="000000"/>
              </a:solidFill>
              <a:latin typeface="Montserrat"/>
              <a:ea typeface="Montserrat"/>
              <a:cs typeface="Montserrat"/>
              <a:sym typeface="Montserrat"/>
            </a:endParaRPr>
          </a:p>
        </p:txBody>
      </p:sp>
      <p:pic>
        <p:nvPicPr>
          <p:cNvPr id="129" name="Google Shape;129;g1398015500e_0_25"/>
          <p:cNvPicPr preferRelativeResize="0"/>
          <p:nvPr/>
        </p:nvPicPr>
        <p:blipFill rotWithShape="1">
          <a:blip r:embed="rId4">
            <a:alphaModFix/>
          </a:blip>
          <a:srcRect b="0" l="0" r="0" t="0"/>
          <a:stretch/>
        </p:blipFill>
        <p:spPr>
          <a:xfrm>
            <a:off x="4788913" y="2668425"/>
            <a:ext cx="3704612" cy="1960575"/>
          </a:xfrm>
          <a:prstGeom prst="rect">
            <a:avLst/>
          </a:prstGeom>
          <a:noFill/>
          <a:ln>
            <a:noFill/>
          </a:ln>
        </p:spPr>
      </p:pic>
      <p:pic>
        <p:nvPicPr>
          <p:cNvPr id="130" name="Google Shape;130;g1398015500e_0_25"/>
          <p:cNvPicPr preferRelativeResize="0"/>
          <p:nvPr/>
        </p:nvPicPr>
        <p:blipFill rotWithShape="1">
          <a:blip r:embed="rId5">
            <a:alphaModFix/>
          </a:blip>
          <a:srcRect b="0" l="0" r="0" t="0"/>
          <a:stretch/>
        </p:blipFill>
        <p:spPr>
          <a:xfrm>
            <a:off x="1151450" y="2829148"/>
            <a:ext cx="3021950" cy="640525"/>
          </a:xfrm>
          <a:prstGeom prst="rect">
            <a:avLst/>
          </a:prstGeom>
          <a:noFill/>
          <a:ln>
            <a:noFill/>
          </a:ln>
        </p:spPr>
      </p:pic>
      <p:sp>
        <p:nvSpPr>
          <p:cNvPr id="131" name="Google Shape;131;g1398015500e_0_25"/>
          <p:cNvSpPr txBox="1"/>
          <p:nvPr/>
        </p:nvSpPr>
        <p:spPr>
          <a:xfrm>
            <a:off x="572950" y="3652525"/>
            <a:ext cx="3999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Esta función modifica los valores en el rango [0.5 - α, 0.5 + α]</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1398015500e_0_39"/>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Bounding Boxes intermitentes</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37" name="Google Shape;137;g1398015500e_0_39"/>
          <p:cNvSpPr txBox="1"/>
          <p:nvPr/>
        </p:nvSpPr>
        <p:spPr>
          <a:xfrm>
            <a:off x="696300" y="477875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Hosoya, et al., 2019. </a:t>
            </a:r>
            <a:r>
              <a:rPr b="0" i="0" lang="es" sz="1000" u="none" cap="none" strike="noStrike">
                <a:solidFill>
                  <a:srgbClr val="000000"/>
                </a:solidFill>
                <a:highlight>
                  <a:srgbClr val="FFFFFF"/>
                </a:highlight>
                <a:latin typeface="Montserrat"/>
                <a:ea typeface="Montserrat"/>
                <a:cs typeface="Montserrat"/>
                <a:sym typeface="Montserrat"/>
              </a:rPr>
              <a:t>Analysis and a Solution of Momentarily Missed Detection for Anchor-based Object Detectors.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sp>
        <p:nvSpPr>
          <p:cNvPr id="138" name="Google Shape;138;g1398015500e_0_39"/>
          <p:cNvSpPr txBox="1"/>
          <p:nvPr/>
        </p:nvSpPr>
        <p:spPr>
          <a:xfrm>
            <a:off x="559925" y="1419350"/>
            <a:ext cx="81516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139" name="Google Shape;139;g1398015500e_0_39"/>
          <p:cNvPicPr preferRelativeResize="0"/>
          <p:nvPr/>
        </p:nvPicPr>
        <p:blipFill rotWithShape="1">
          <a:blip r:embed="rId4">
            <a:alphaModFix/>
          </a:blip>
          <a:srcRect b="0" l="0" r="0" t="0"/>
          <a:stretch/>
        </p:blipFill>
        <p:spPr>
          <a:xfrm>
            <a:off x="4487254" y="1261275"/>
            <a:ext cx="3960450" cy="3517476"/>
          </a:xfrm>
          <a:prstGeom prst="rect">
            <a:avLst/>
          </a:prstGeom>
          <a:noFill/>
          <a:ln>
            <a:noFill/>
          </a:ln>
        </p:spPr>
      </p:pic>
      <p:sp>
        <p:nvSpPr>
          <p:cNvPr id="140" name="Google Shape;140;g1398015500e_0_39"/>
          <p:cNvSpPr txBox="1"/>
          <p:nvPr/>
        </p:nvSpPr>
        <p:spPr>
          <a:xfrm>
            <a:off x="800825" y="1367250"/>
            <a:ext cx="237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Resultados:</a:t>
            </a:r>
            <a:endParaRPr b="0" i="0" sz="1400" u="none" cap="none" strike="noStrike">
              <a:solidFill>
                <a:srgbClr val="000000"/>
              </a:solidFill>
              <a:latin typeface="Montserrat"/>
              <a:ea typeface="Montserrat"/>
              <a:cs typeface="Montserrat"/>
              <a:sym typeface="Montserrat"/>
            </a:endParaRPr>
          </a:p>
        </p:txBody>
      </p:sp>
      <p:pic>
        <p:nvPicPr>
          <p:cNvPr id="141" name="Google Shape;141;g1398015500e_0_39"/>
          <p:cNvPicPr preferRelativeResize="0"/>
          <p:nvPr/>
        </p:nvPicPr>
        <p:blipFill rotWithShape="1">
          <a:blip r:embed="rId5">
            <a:alphaModFix/>
          </a:blip>
          <a:srcRect b="0" l="0" r="0" t="0"/>
          <a:stretch/>
        </p:blipFill>
        <p:spPr>
          <a:xfrm>
            <a:off x="1044375" y="1819550"/>
            <a:ext cx="2787120" cy="2654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1398faf59f8_0_0"/>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47" name="Google Shape;147;g1398faf59f8_0_0"/>
          <p:cNvSpPr txBox="1"/>
          <p:nvPr/>
        </p:nvSpPr>
        <p:spPr>
          <a:xfrm>
            <a:off x="727650" y="1373775"/>
            <a:ext cx="78795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arquitectura de esta red busca detectar a los bounding boxes de los objetos como un par de puntos, los vértices superior izquierdo y el inferior derecho, </a:t>
            </a:r>
            <a:r>
              <a:rPr b="1" i="0" lang="es" sz="1400" u="none" cap="none" strike="noStrike">
                <a:solidFill>
                  <a:srgbClr val="000000"/>
                </a:solidFill>
                <a:latin typeface="Montserrat"/>
                <a:ea typeface="Montserrat"/>
                <a:cs typeface="Montserrat"/>
                <a:sym typeface="Montserrat"/>
              </a:rPr>
              <a:t>eliminando la necesidad de utilizar anchor boxes!</a:t>
            </a:r>
            <a:endParaRPr b="0" i="0" sz="1400" u="none" cap="none" strike="noStrike">
              <a:solidFill>
                <a:srgbClr val="000000"/>
              </a:solidFill>
              <a:latin typeface="Montserrat"/>
              <a:ea typeface="Montserrat"/>
              <a:cs typeface="Montserrat"/>
              <a:sym typeface="Montserrat"/>
            </a:endParaRPr>
          </a:p>
        </p:txBody>
      </p:sp>
      <p:sp>
        <p:nvSpPr>
          <p:cNvPr id="148" name="Google Shape;148;g1398faf59f8_0_0"/>
          <p:cNvSpPr txBox="1"/>
          <p:nvPr/>
        </p:nvSpPr>
        <p:spPr>
          <a:xfrm>
            <a:off x="696300" y="477875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Law, et al., 2019. </a:t>
            </a:r>
            <a:r>
              <a:rPr b="0" i="0" lang="es" sz="1000" u="none" cap="none" strike="noStrike">
                <a:solidFill>
                  <a:srgbClr val="000000"/>
                </a:solidFill>
                <a:highlight>
                  <a:srgbClr val="FFFFFF"/>
                </a:highlight>
                <a:latin typeface="Montserrat"/>
                <a:ea typeface="Montserrat"/>
                <a:cs typeface="Montserrat"/>
                <a:sym typeface="Montserrat"/>
              </a:rPr>
              <a:t>CornerNet: Detecting Objects as Paired Keypoints.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149" name="Google Shape;149;g1398faf59f8_0_0"/>
          <p:cNvPicPr preferRelativeResize="0"/>
          <p:nvPr/>
        </p:nvPicPr>
        <p:blipFill rotWithShape="1">
          <a:blip r:embed="rId4">
            <a:alphaModFix/>
          </a:blip>
          <a:srcRect b="0" l="0" r="0" t="0"/>
          <a:stretch/>
        </p:blipFill>
        <p:spPr>
          <a:xfrm>
            <a:off x="386775" y="2357475"/>
            <a:ext cx="8250455" cy="2268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g1398faf59f8_0_10"/>
          <p:cNvPicPr preferRelativeResize="0"/>
          <p:nvPr/>
        </p:nvPicPr>
        <p:blipFill rotWithShape="1">
          <a:blip r:embed="rId3">
            <a:alphaModFix/>
          </a:blip>
          <a:srcRect b="0" l="0" r="0" t="0"/>
          <a:stretch/>
        </p:blipFill>
        <p:spPr>
          <a:xfrm>
            <a:off x="2657838" y="3443281"/>
            <a:ext cx="3828324" cy="1671150"/>
          </a:xfrm>
          <a:prstGeom prst="rect">
            <a:avLst/>
          </a:prstGeom>
          <a:noFill/>
          <a:ln>
            <a:noFill/>
          </a:ln>
        </p:spPr>
      </p:pic>
      <p:sp>
        <p:nvSpPr>
          <p:cNvPr id="155" name="Google Shape;155;g1398faf59f8_0_10"/>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56" name="Google Shape;156;g1398faf59f8_0_10"/>
          <p:cNvSpPr txBox="1"/>
          <p:nvPr/>
        </p:nvSpPr>
        <p:spPr>
          <a:xfrm>
            <a:off x="84625" y="1256575"/>
            <a:ext cx="8913300" cy="2339700"/>
          </a:xfrm>
          <a:prstGeom prst="rect">
            <a:avLst/>
          </a:prstGeom>
          <a:noFill/>
          <a:ln>
            <a:noFill/>
          </a:ln>
        </p:spPr>
        <p:txBody>
          <a:bodyPr anchorCtr="0" anchor="t" bIns="91425" lIns="91425" spcFirstLastPara="1" rIns="91425" wrap="square" tIns="91425">
            <a:spAutoFit/>
          </a:bodyPr>
          <a:lstStyle/>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Como red convolucional para extraer features se utiliza una arquitectura tipo hourglass.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Hay dos módulos de predicciones, uno para las esquinas superiores izquierdas de los objetos y otro para las esquinas inferiores derechas.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Cada módulo contiene una capa de </a:t>
            </a:r>
            <a:r>
              <a:rPr b="1" i="0" lang="es" sz="1400" u="none" cap="none" strike="noStrike">
                <a:solidFill>
                  <a:srgbClr val="000000"/>
                </a:solidFill>
                <a:latin typeface="Montserrat"/>
                <a:ea typeface="Montserrat"/>
                <a:cs typeface="Montserrat"/>
                <a:sym typeface="Montserrat"/>
              </a:rPr>
              <a:t>corner pooling</a:t>
            </a:r>
            <a:r>
              <a:rPr b="0" i="0" lang="es" sz="1400" u="none" cap="none" strike="noStrike">
                <a:solidFill>
                  <a:srgbClr val="000000"/>
                </a:solidFill>
                <a:latin typeface="Montserrat"/>
                <a:ea typeface="Montserrat"/>
                <a:cs typeface="Montserrat"/>
                <a:sym typeface="Montserrat"/>
              </a:rPr>
              <a:t> que alimenta las predicciones de heatmaps, embeddings y offsets.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Los heatmaps indican las clases de las predicciones. La salida tiene </a:t>
            </a:r>
            <a:r>
              <a:rPr b="0" i="1" lang="es" sz="1400" u="none" cap="none" strike="noStrike">
                <a:solidFill>
                  <a:srgbClr val="000000"/>
                </a:solidFill>
                <a:latin typeface="Montserrat"/>
                <a:ea typeface="Montserrat"/>
                <a:cs typeface="Montserrat"/>
                <a:sym typeface="Montserrat"/>
              </a:rPr>
              <a:t>c</a:t>
            </a:r>
            <a:r>
              <a:rPr b="0" i="0" lang="es" sz="1400" u="none" cap="none" strike="noStrike">
                <a:solidFill>
                  <a:srgbClr val="000000"/>
                </a:solidFill>
                <a:latin typeface="Montserrat"/>
                <a:ea typeface="Montserrat"/>
                <a:cs typeface="Montserrat"/>
                <a:sym typeface="Montserrat"/>
              </a:rPr>
              <a:t> canales, donde </a:t>
            </a:r>
            <a:r>
              <a:rPr b="0" i="1" lang="es" sz="1400" u="none" cap="none" strike="noStrike">
                <a:solidFill>
                  <a:srgbClr val="000000"/>
                </a:solidFill>
                <a:latin typeface="Montserrat"/>
                <a:ea typeface="Montserrat"/>
                <a:cs typeface="Montserrat"/>
                <a:sym typeface="Montserrat"/>
              </a:rPr>
              <a:t>c</a:t>
            </a:r>
            <a:r>
              <a:rPr b="0" i="0" lang="es" sz="1400" u="none" cap="none" strike="noStrike">
                <a:solidFill>
                  <a:srgbClr val="000000"/>
                </a:solidFill>
                <a:latin typeface="Montserrat"/>
                <a:ea typeface="Montserrat"/>
                <a:cs typeface="Montserrat"/>
                <a:sym typeface="Montserrat"/>
              </a:rPr>
              <a:t> es la cantidad de clases. No hay clase de background.</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Los embeddings están entrenados para poder asociar los corners de un mismo objeto, devuelto por cada predictor.</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Los offsets sirven para ajustar finamente los bounding boxes predichos.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